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0"/>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931" r:id="rId28"/>
    <p:sldId id="932" r:id="rId29"/>
    <p:sldId id="880" r:id="rId30"/>
    <p:sldId id="881" r:id="rId31"/>
    <p:sldId id="882" r:id="rId32"/>
    <p:sldId id="933" r:id="rId33"/>
    <p:sldId id="934" r:id="rId34"/>
    <p:sldId id="915" r:id="rId35"/>
    <p:sldId id="883" r:id="rId36"/>
    <p:sldId id="888" r:id="rId37"/>
    <p:sldId id="910" r:id="rId38"/>
    <p:sldId id="911" r:id="rId39"/>
    <p:sldId id="912" r:id="rId40"/>
    <p:sldId id="893" r:id="rId41"/>
    <p:sldId id="906" r:id="rId42"/>
    <p:sldId id="916" r:id="rId43"/>
    <p:sldId id="923" r:id="rId44"/>
    <p:sldId id="892" r:id="rId45"/>
    <p:sldId id="895" r:id="rId46"/>
    <p:sldId id="896" r:id="rId47"/>
    <p:sldId id="898" r:id="rId48"/>
    <p:sldId id="903" r:id="rId49"/>
    <p:sldId id="904" r:id="rId50"/>
    <p:sldId id="905" r:id="rId51"/>
    <p:sldId id="918" r:id="rId52"/>
    <p:sldId id="902" r:id="rId53"/>
    <p:sldId id="919" r:id="rId54"/>
    <p:sldId id="921" r:id="rId55"/>
    <p:sldId id="929" r:id="rId56"/>
    <p:sldId id="928" r:id="rId57"/>
    <p:sldId id="930" r:id="rId58"/>
    <p:sldId id="937" r:id="rId59"/>
    <p:sldId id="938" r:id="rId60"/>
    <p:sldId id="939" r:id="rId61"/>
    <p:sldId id="940" r:id="rId62"/>
    <p:sldId id="941" r:id="rId63"/>
    <p:sldId id="1031" r:id="rId64"/>
    <p:sldId id="942" r:id="rId65"/>
    <p:sldId id="943" r:id="rId66"/>
    <p:sldId id="944" r:id="rId67"/>
    <p:sldId id="945" r:id="rId68"/>
    <p:sldId id="946" r:id="rId69"/>
    <p:sldId id="947" r:id="rId70"/>
    <p:sldId id="948" r:id="rId71"/>
    <p:sldId id="949" r:id="rId72"/>
    <p:sldId id="950" r:id="rId73"/>
    <p:sldId id="951" r:id="rId74"/>
    <p:sldId id="952" r:id="rId75"/>
    <p:sldId id="953" r:id="rId76"/>
    <p:sldId id="954" r:id="rId77"/>
    <p:sldId id="955" r:id="rId78"/>
    <p:sldId id="956" r:id="rId79"/>
    <p:sldId id="957" r:id="rId80"/>
    <p:sldId id="958" r:id="rId81"/>
    <p:sldId id="959" r:id="rId82"/>
    <p:sldId id="960" r:id="rId83"/>
    <p:sldId id="961" r:id="rId84"/>
    <p:sldId id="962" r:id="rId85"/>
    <p:sldId id="963" r:id="rId86"/>
    <p:sldId id="964" r:id="rId87"/>
    <p:sldId id="965" r:id="rId88"/>
    <p:sldId id="966" r:id="rId89"/>
    <p:sldId id="967" r:id="rId90"/>
    <p:sldId id="968" r:id="rId91"/>
    <p:sldId id="969" r:id="rId92"/>
    <p:sldId id="970" r:id="rId93"/>
    <p:sldId id="971" r:id="rId94"/>
    <p:sldId id="972" r:id="rId95"/>
    <p:sldId id="973" r:id="rId96"/>
    <p:sldId id="974" r:id="rId97"/>
    <p:sldId id="975" r:id="rId98"/>
    <p:sldId id="976" r:id="rId99"/>
    <p:sldId id="977" r:id="rId100"/>
    <p:sldId id="978" r:id="rId101"/>
    <p:sldId id="979" r:id="rId102"/>
    <p:sldId id="982" r:id="rId103"/>
    <p:sldId id="983" r:id="rId104"/>
    <p:sldId id="984" r:id="rId105"/>
    <p:sldId id="985" r:id="rId106"/>
    <p:sldId id="987" r:id="rId107"/>
    <p:sldId id="986" r:id="rId108"/>
    <p:sldId id="988" r:id="rId109"/>
    <p:sldId id="989" r:id="rId110"/>
    <p:sldId id="990" r:id="rId111"/>
    <p:sldId id="991" r:id="rId112"/>
    <p:sldId id="992" r:id="rId113"/>
    <p:sldId id="993" r:id="rId114"/>
    <p:sldId id="994" r:id="rId115"/>
    <p:sldId id="995" r:id="rId116"/>
    <p:sldId id="996" r:id="rId117"/>
    <p:sldId id="997" r:id="rId118"/>
    <p:sldId id="998" r:id="rId119"/>
    <p:sldId id="999" r:id="rId120"/>
    <p:sldId id="1000" r:id="rId121"/>
    <p:sldId id="1001" r:id="rId122"/>
    <p:sldId id="1002" r:id="rId123"/>
    <p:sldId id="1003" r:id="rId124"/>
    <p:sldId id="1004" r:id="rId125"/>
    <p:sldId id="1005" r:id="rId126"/>
    <p:sldId id="1006" r:id="rId127"/>
    <p:sldId id="1007" r:id="rId128"/>
    <p:sldId id="1008" r:id="rId129"/>
    <p:sldId id="1009" r:id="rId130"/>
    <p:sldId id="1010" r:id="rId131"/>
    <p:sldId id="1011" r:id="rId132"/>
    <p:sldId id="1012" r:id="rId133"/>
    <p:sldId id="1013" r:id="rId134"/>
    <p:sldId id="1014" r:id="rId135"/>
    <p:sldId id="1015" r:id="rId136"/>
    <p:sldId id="1025" r:id="rId137"/>
    <p:sldId id="1026" r:id="rId138"/>
    <p:sldId id="1027" r:id="rId139"/>
    <p:sldId id="1028" r:id="rId140"/>
    <p:sldId id="1029" r:id="rId141"/>
    <p:sldId id="1030" r:id="rId142"/>
    <p:sldId id="1024" r:id="rId143"/>
    <p:sldId id="1016" r:id="rId144"/>
    <p:sldId id="1017" r:id="rId145"/>
    <p:sldId id="1018" r:id="rId146"/>
    <p:sldId id="1019" r:id="rId147"/>
    <p:sldId id="1020" r:id="rId148"/>
    <p:sldId id="1021" r:id="rId149"/>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333FF"/>
    <a:srgbClr val="CC3300"/>
    <a:srgbClr val="FF0000"/>
    <a:srgbClr val="0000CC"/>
    <a:srgbClr val="FFFFFF"/>
    <a:srgbClr val="00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1717" autoAdjust="0"/>
  </p:normalViewPr>
  <p:slideViewPr>
    <p:cSldViewPr>
      <p:cViewPr>
        <p:scale>
          <a:sx n="84" d="100"/>
          <a:sy n="84" d="100"/>
        </p:scale>
        <p:origin x="-1746"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xmlns=""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806051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Times New Roman" pitchFamily="18" charset="0"/>
                <a:ea typeface="+mn-ea"/>
                <a:cs typeface="+mn-cs"/>
              </a:rPr>
              <a:t>Six Degrees of Kevin Bacon</a:t>
            </a:r>
            <a:r>
              <a:rPr lang="en-US" sz="1200" b="0" i="0" kern="1200" dirty="0" smtClean="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xmlns=""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100</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101</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102</a:t>
            </a:fld>
            <a:endParaRPr lang="en-US"/>
          </a:p>
        </p:txBody>
      </p:sp>
    </p:spTree>
    <p:extLst>
      <p:ext uri="{BB962C8B-B14F-4D97-AF65-F5344CB8AC3E}">
        <p14:creationId xmlns:p14="http://schemas.microsoft.com/office/powerpoint/2010/main" xmlns="" val="22206086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103</a:t>
            </a:fld>
            <a:endParaRPr lang="en-US"/>
          </a:p>
        </p:txBody>
      </p:sp>
    </p:spTree>
    <p:extLst>
      <p:ext uri="{BB962C8B-B14F-4D97-AF65-F5344CB8AC3E}">
        <p14:creationId xmlns:p14="http://schemas.microsoft.com/office/powerpoint/2010/main" xmlns="" val="40909337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104</a:t>
            </a:fld>
            <a:endParaRPr lang="en-US"/>
          </a:p>
        </p:txBody>
      </p:sp>
    </p:spTree>
    <p:extLst>
      <p:ext uri="{BB962C8B-B14F-4D97-AF65-F5344CB8AC3E}">
        <p14:creationId xmlns:p14="http://schemas.microsoft.com/office/powerpoint/2010/main" xmlns="" val="3775761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105</a:t>
            </a:fld>
            <a:endParaRPr lang="en-US"/>
          </a:p>
        </p:txBody>
      </p:sp>
    </p:spTree>
    <p:extLst>
      <p:ext uri="{BB962C8B-B14F-4D97-AF65-F5344CB8AC3E}">
        <p14:creationId xmlns:p14="http://schemas.microsoft.com/office/powerpoint/2010/main" xmlns="" val="24602303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106</a:t>
            </a:fld>
            <a:endParaRPr lang="en-US"/>
          </a:p>
        </p:txBody>
      </p:sp>
    </p:spTree>
    <p:extLst>
      <p:ext uri="{BB962C8B-B14F-4D97-AF65-F5344CB8AC3E}">
        <p14:creationId xmlns:p14="http://schemas.microsoft.com/office/powerpoint/2010/main" xmlns="" val="39655190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107</a:t>
            </a:fld>
            <a:endParaRPr lang="en-US"/>
          </a:p>
        </p:txBody>
      </p:sp>
    </p:spTree>
    <p:extLst>
      <p:ext uri="{BB962C8B-B14F-4D97-AF65-F5344CB8AC3E}">
        <p14:creationId xmlns:p14="http://schemas.microsoft.com/office/powerpoint/2010/main" xmlns="" val="39596970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108</a:t>
            </a:fld>
            <a:endParaRPr lang="en-US"/>
          </a:p>
        </p:txBody>
      </p:sp>
    </p:spTree>
    <p:extLst>
      <p:ext uri="{BB962C8B-B14F-4D97-AF65-F5344CB8AC3E}">
        <p14:creationId xmlns:p14="http://schemas.microsoft.com/office/powerpoint/2010/main" xmlns="" val="16415726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109</a:t>
            </a:fld>
            <a:endParaRPr lang="en-US"/>
          </a:p>
        </p:txBody>
      </p:sp>
    </p:spTree>
    <p:extLst>
      <p:ext uri="{BB962C8B-B14F-4D97-AF65-F5344CB8AC3E}">
        <p14:creationId xmlns:p14="http://schemas.microsoft.com/office/powerpoint/2010/main" xmlns="" val="229244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xmlns=""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110</a:t>
            </a:fld>
            <a:endParaRPr lang="en-US"/>
          </a:p>
        </p:txBody>
      </p:sp>
    </p:spTree>
    <p:extLst>
      <p:ext uri="{BB962C8B-B14F-4D97-AF65-F5344CB8AC3E}">
        <p14:creationId xmlns:p14="http://schemas.microsoft.com/office/powerpoint/2010/main" xmlns="" val="9488164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111</a:t>
            </a:fld>
            <a:endParaRPr lang="en-US"/>
          </a:p>
        </p:txBody>
      </p:sp>
    </p:spTree>
    <p:extLst>
      <p:ext uri="{BB962C8B-B14F-4D97-AF65-F5344CB8AC3E}">
        <p14:creationId xmlns:p14="http://schemas.microsoft.com/office/powerpoint/2010/main" xmlns="" val="13967346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112</a:t>
            </a:fld>
            <a:endParaRPr lang="en-US"/>
          </a:p>
        </p:txBody>
      </p:sp>
    </p:spTree>
    <p:extLst>
      <p:ext uri="{BB962C8B-B14F-4D97-AF65-F5344CB8AC3E}">
        <p14:creationId xmlns:p14="http://schemas.microsoft.com/office/powerpoint/2010/main" xmlns="" val="11368028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extLst>
      <p:ext uri="{BB962C8B-B14F-4D97-AF65-F5344CB8AC3E}">
        <p14:creationId xmlns:p14="http://schemas.microsoft.com/office/powerpoint/2010/main" xmlns="" val="2923858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extLst>
      <p:ext uri="{BB962C8B-B14F-4D97-AF65-F5344CB8AC3E}">
        <p14:creationId xmlns:p14="http://schemas.microsoft.com/office/powerpoint/2010/main" xmlns="" val="28494217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extLst>
      <p:ext uri="{BB962C8B-B14F-4D97-AF65-F5344CB8AC3E}">
        <p14:creationId xmlns:p14="http://schemas.microsoft.com/office/powerpoint/2010/main" xmlns="" val="35224120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i="1" dirty="0" smtClean="0">
                <a:ea typeface="黑体" pitchFamily="2" charset="-122"/>
              </a:rPr>
              <a:t>-f(</a:t>
            </a:r>
            <a:r>
              <a:rPr lang="en-US" altLang="zh-CN" sz="1200" i="1" dirty="0" err="1" smtClean="0">
                <a:ea typeface="黑体" pitchFamily="2" charset="-122"/>
              </a:rPr>
              <a:t>v,u</a:t>
            </a:r>
            <a:r>
              <a:rPr lang="en-US" altLang="zh-CN" sz="1200" i="1" dirty="0" smtClean="0">
                <a:ea typeface="黑体" pitchFamily="2" charset="-122"/>
              </a:rPr>
              <a:t>)&gt;0 , c(</a:t>
            </a:r>
            <a:r>
              <a:rPr lang="en-US" altLang="zh-CN" sz="1200" i="1" dirty="0" err="1" smtClean="0">
                <a:ea typeface="黑体" pitchFamily="2" charset="-122"/>
              </a:rPr>
              <a:t>v,u</a:t>
            </a:r>
            <a:r>
              <a:rPr lang="en-US" altLang="zh-CN" sz="1200" i="1" dirty="0" smtClean="0">
                <a:ea typeface="黑体" pitchFamily="2" charset="-122"/>
              </a:rPr>
              <a:t>)&gt;=0</a:t>
            </a:r>
            <a:endParaRPr lang="en-US" dirty="0"/>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extLst>
      <p:ext uri="{BB962C8B-B14F-4D97-AF65-F5344CB8AC3E}">
        <p14:creationId xmlns:p14="http://schemas.microsoft.com/office/powerpoint/2010/main" xmlns="" val="8086455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extLst>
      <p:ext uri="{BB962C8B-B14F-4D97-AF65-F5344CB8AC3E}">
        <p14:creationId xmlns:p14="http://schemas.microsoft.com/office/powerpoint/2010/main" xmlns="" val="20384541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extLst>
      <p:ext uri="{BB962C8B-B14F-4D97-AF65-F5344CB8AC3E}">
        <p14:creationId xmlns:p14="http://schemas.microsoft.com/office/powerpoint/2010/main" xmlns="" val="6300494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extLst>
      <p:ext uri="{BB962C8B-B14F-4D97-AF65-F5344CB8AC3E}">
        <p14:creationId xmlns:p14="http://schemas.microsoft.com/office/powerpoint/2010/main" xmlns="" val="2507546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8872229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extLst>
      <p:ext uri="{BB962C8B-B14F-4D97-AF65-F5344CB8AC3E}">
        <p14:creationId xmlns:p14="http://schemas.microsoft.com/office/powerpoint/2010/main" xmlns="" val="1596593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extLst>
      <p:ext uri="{BB962C8B-B14F-4D97-AF65-F5344CB8AC3E}">
        <p14:creationId xmlns:p14="http://schemas.microsoft.com/office/powerpoint/2010/main" xmlns="" val="22809538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extLst>
      <p:ext uri="{BB962C8B-B14F-4D97-AF65-F5344CB8AC3E}">
        <p14:creationId xmlns:p14="http://schemas.microsoft.com/office/powerpoint/2010/main" xmlns="" val="21368832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extLst>
      <p:ext uri="{BB962C8B-B14F-4D97-AF65-F5344CB8AC3E}">
        <p14:creationId xmlns:p14="http://schemas.microsoft.com/office/powerpoint/2010/main" xmlns="" val="34450357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extLst>
      <p:ext uri="{BB962C8B-B14F-4D97-AF65-F5344CB8AC3E}">
        <p14:creationId xmlns:p14="http://schemas.microsoft.com/office/powerpoint/2010/main" xmlns="" val="12671539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extLst>
      <p:ext uri="{BB962C8B-B14F-4D97-AF65-F5344CB8AC3E}">
        <p14:creationId xmlns:p14="http://schemas.microsoft.com/office/powerpoint/2010/main" xmlns="" val="31439358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126</a:t>
            </a:fld>
            <a:endParaRPr lang="en-US"/>
          </a:p>
        </p:txBody>
      </p:sp>
    </p:spTree>
    <p:extLst>
      <p:ext uri="{BB962C8B-B14F-4D97-AF65-F5344CB8AC3E}">
        <p14:creationId xmlns:p14="http://schemas.microsoft.com/office/powerpoint/2010/main" xmlns="" val="36530661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extLst>
      <p:ext uri="{BB962C8B-B14F-4D97-AF65-F5344CB8AC3E}">
        <p14:creationId xmlns:p14="http://schemas.microsoft.com/office/powerpoint/2010/main" xmlns="" val="14419787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extLst>
      <p:ext uri="{BB962C8B-B14F-4D97-AF65-F5344CB8AC3E}">
        <p14:creationId xmlns:p14="http://schemas.microsoft.com/office/powerpoint/2010/main" xmlns="" val="38318633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129</a:t>
            </a:fld>
            <a:endParaRPr lang="en-US"/>
          </a:p>
        </p:txBody>
      </p:sp>
    </p:spTree>
    <p:extLst>
      <p:ext uri="{BB962C8B-B14F-4D97-AF65-F5344CB8AC3E}">
        <p14:creationId xmlns:p14="http://schemas.microsoft.com/office/powerpoint/2010/main" xmlns="" val="1920177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z="2000" b="1" kern="1200" dirty="0" smtClean="0">
              <a:solidFill>
                <a:schemeClr val="tx1"/>
              </a:solidFill>
              <a:latin typeface="+mj-lt"/>
              <a:ea typeface="+mn-ea"/>
              <a:cs typeface="+mn-cs"/>
            </a:endParaRPr>
          </a:p>
        </p:txBody>
      </p:sp>
    </p:spTree>
    <p:extLst>
      <p:ext uri="{BB962C8B-B14F-4D97-AF65-F5344CB8AC3E}">
        <p14:creationId xmlns:p14="http://schemas.microsoft.com/office/powerpoint/2010/main" xmlns="" val="37607186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130</a:t>
            </a:fld>
            <a:endParaRPr lang="en-US"/>
          </a:p>
        </p:txBody>
      </p:sp>
    </p:spTree>
    <p:extLst>
      <p:ext uri="{BB962C8B-B14F-4D97-AF65-F5344CB8AC3E}">
        <p14:creationId xmlns:p14="http://schemas.microsoft.com/office/powerpoint/2010/main" xmlns="" val="20980877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131</a:t>
            </a:fld>
            <a:endParaRPr lang="en-US"/>
          </a:p>
        </p:txBody>
      </p:sp>
    </p:spTree>
    <p:extLst>
      <p:ext uri="{BB962C8B-B14F-4D97-AF65-F5344CB8AC3E}">
        <p14:creationId xmlns:p14="http://schemas.microsoft.com/office/powerpoint/2010/main" xmlns="" val="13466474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132</a:t>
            </a:fld>
            <a:endParaRPr lang="en-US"/>
          </a:p>
        </p:txBody>
      </p:sp>
    </p:spTree>
    <p:extLst>
      <p:ext uri="{BB962C8B-B14F-4D97-AF65-F5344CB8AC3E}">
        <p14:creationId xmlns:p14="http://schemas.microsoft.com/office/powerpoint/2010/main" xmlns="" val="13982274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133</a:t>
            </a:fld>
            <a:endParaRPr lang="en-US"/>
          </a:p>
        </p:txBody>
      </p:sp>
    </p:spTree>
    <p:extLst>
      <p:ext uri="{BB962C8B-B14F-4D97-AF65-F5344CB8AC3E}">
        <p14:creationId xmlns:p14="http://schemas.microsoft.com/office/powerpoint/2010/main" xmlns="" val="21490715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extLst>
      <p:ext uri="{BB962C8B-B14F-4D97-AF65-F5344CB8AC3E}">
        <p14:creationId xmlns:p14="http://schemas.microsoft.com/office/powerpoint/2010/main" xmlns="" val="3504857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135</a:t>
            </a:fld>
            <a:endParaRPr lang="en-US"/>
          </a:p>
        </p:txBody>
      </p:sp>
    </p:spTree>
    <p:extLst>
      <p:ext uri="{BB962C8B-B14F-4D97-AF65-F5344CB8AC3E}">
        <p14:creationId xmlns:p14="http://schemas.microsoft.com/office/powerpoint/2010/main" xmlns="" val="5785204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extLst>
      <p:ext uri="{BB962C8B-B14F-4D97-AF65-F5344CB8AC3E}">
        <p14:creationId xmlns:p14="http://schemas.microsoft.com/office/powerpoint/2010/main" xmlns="" val="7106894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extLst>
      <p:ext uri="{BB962C8B-B14F-4D97-AF65-F5344CB8AC3E}">
        <p14:creationId xmlns:p14="http://schemas.microsoft.com/office/powerpoint/2010/main" xmlns="" val="19082877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145</a:t>
            </a:fld>
            <a:endParaRPr lang="en-US"/>
          </a:p>
        </p:txBody>
      </p:sp>
    </p:spTree>
    <p:extLst>
      <p:ext uri="{BB962C8B-B14F-4D97-AF65-F5344CB8AC3E}">
        <p14:creationId xmlns:p14="http://schemas.microsoft.com/office/powerpoint/2010/main" xmlns="" val="6097377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146</a:t>
            </a:fld>
            <a:endParaRPr lang="en-US"/>
          </a:p>
        </p:txBody>
      </p:sp>
    </p:spTree>
    <p:extLst>
      <p:ext uri="{BB962C8B-B14F-4D97-AF65-F5344CB8AC3E}">
        <p14:creationId xmlns:p14="http://schemas.microsoft.com/office/powerpoint/2010/main" xmlns="" val="233242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smtClean="0"/>
              <a:t>Bipartite graphs in practice:</a:t>
            </a:r>
            <a:r>
              <a:rPr lang="en-US" baseline="0" dirty="0" smtClean="0"/>
              <a:t> </a:t>
            </a:r>
          </a:p>
          <a:p>
            <a:r>
              <a:rPr lang="en-US" baseline="0" dirty="0" smtClean="0"/>
              <a:t>Homogeneous nodes: managers and non-manager employees</a:t>
            </a:r>
          </a:p>
          <a:p>
            <a:r>
              <a:rPr lang="en-US" baseline="0" dirty="0" smtClean="0"/>
              <a:t>Heterogeneous nodes: authors and books</a:t>
            </a:r>
            <a:endParaRPr lang="en-US" dirty="0" smtClean="0"/>
          </a:p>
        </p:txBody>
      </p:sp>
    </p:spTree>
    <p:extLst>
      <p:ext uri="{BB962C8B-B14F-4D97-AF65-F5344CB8AC3E}">
        <p14:creationId xmlns:p14="http://schemas.microsoft.com/office/powerpoint/2010/main" xmlns="" val="17001092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147</a:t>
            </a:fld>
            <a:endParaRPr lang="en-US"/>
          </a:p>
        </p:txBody>
      </p:sp>
    </p:spTree>
    <p:extLst>
      <p:ext uri="{BB962C8B-B14F-4D97-AF65-F5344CB8AC3E}">
        <p14:creationId xmlns:p14="http://schemas.microsoft.com/office/powerpoint/2010/main" xmlns="" val="23330222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148</a:t>
            </a:fld>
            <a:endParaRPr lang="en-US"/>
          </a:p>
        </p:txBody>
      </p:sp>
    </p:spTree>
    <p:extLst>
      <p:ext uri="{BB962C8B-B14F-4D97-AF65-F5344CB8AC3E}">
        <p14:creationId xmlns:p14="http://schemas.microsoft.com/office/powerpoint/2010/main" xmlns="" val="144696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xmlns="" val="1282447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xmlns="" val="2494286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20323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689506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43072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xmlns="" val="2290732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4160802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2898854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64809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xmlns=""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xmlns=""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xmlns=""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xmlns=""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xmlns="" val="1328686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xmlns="" val="41035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xmlns="" val="38218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1492802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xmlns="" val="405231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31</a:t>
            </a:fld>
            <a:endParaRPr lang="en-US"/>
          </a:p>
        </p:txBody>
      </p:sp>
    </p:spTree>
    <p:extLst>
      <p:ext uri="{BB962C8B-B14F-4D97-AF65-F5344CB8AC3E}">
        <p14:creationId xmlns:p14="http://schemas.microsoft.com/office/powerpoint/2010/main" xmlns="" val="202196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xmlns=""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xmlns=""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xmlns="" val="1328686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61" tIns="46031" rIns="92061" bIns="46031"/>
          <a:lstStyle/>
          <a:p>
            <a:endParaRPr lang="en-US" smtClean="0"/>
          </a:p>
        </p:txBody>
      </p:sp>
    </p:spTree>
    <p:extLst>
      <p:ext uri="{BB962C8B-B14F-4D97-AF65-F5344CB8AC3E}">
        <p14:creationId xmlns:p14="http://schemas.microsoft.com/office/powerpoint/2010/main" xmlns="" val="2270469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xmlns=""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xmlns=""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xmlns="" val="1333693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39</a:t>
            </a:fld>
            <a:endParaRPr lang="en-US"/>
          </a:p>
        </p:txBody>
      </p:sp>
    </p:spTree>
    <p:extLst>
      <p:ext uri="{BB962C8B-B14F-4D97-AF65-F5344CB8AC3E}">
        <p14:creationId xmlns:p14="http://schemas.microsoft.com/office/powerpoint/2010/main" xmlns="" val="133369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xmlns="" val="1132685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xmlns=""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xmlns=""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42</a:t>
            </a:fld>
            <a:endParaRPr lang="en-US"/>
          </a:p>
        </p:txBody>
      </p:sp>
    </p:spTree>
    <p:extLst>
      <p:ext uri="{BB962C8B-B14F-4D97-AF65-F5344CB8AC3E}">
        <p14:creationId xmlns:p14="http://schemas.microsoft.com/office/powerpoint/2010/main" xmlns=""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xmlns="" val="2369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xmlns="" val="211570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xmlns="" val="2214983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517163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47</a:t>
            </a:fld>
            <a:endParaRPr lang="en-US"/>
          </a:p>
        </p:txBody>
      </p:sp>
    </p:spTree>
    <p:extLst>
      <p:ext uri="{BB962C8B-B14F-4D97-AF65-F5344CB8AC3E}">
        <p14:creationId xmlns:p14="http://schemas.microsoft.com/office/powerpoint/2010/main" xmlns="" val="1165061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1908652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201526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xmlns="" val="1664659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518085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31835985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1964887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1503278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298987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3112425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4213892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xmlns="" val="80446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16304710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201266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xmlns="" val="3994905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60</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61</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62</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63</a:t>
            </a:fld>
            <a:endParaRPr lang="en-US"/>
          </a:p>
        </p:txBody>
      </p:sp>
    </p:spTree>
    <p:extLst>
      <p:ext uri="{BB962C8B-B14F-4D97-AF65-F5344CB8AC3E}">
        <p14:creationId xmlns:p14="http://schemas.microsoft.com/office/powerpoint/2010/main" xmlns="" val="3926199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64</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65</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66</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67</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68</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xmlns=""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70</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71</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Times New Roman" pitchFamily="18" charset="0"/>
                <a:ea typeface="+mn-ea"/>
                <a:cs typeface="+mn-cs"/>
              </a:rPr>
              <a:t>The O(</a:t>
            </a:r>
            <a:r>
              <a:rPr lang="en-US" sz="1200" kern="1200" baseline="0" dirty="0" err="1" smtClean="0">
                <a:solidFill>
                  <a:schemeClr val="tx1"/>
                </a:solidFill>
                <a:latin typeface="Times New Roman" pitchFamily="18" charset="0"/>
                <a:ea typeface="+mn-ea"/>
                <a:cs typeface="+mn-cs"/>
              </a:rPr>
              <a:t>lg</a:t>
            </a:r>
            <a:r>
              <a:rPr lang="en-US" sz="1200" kern="1200" baseline="0" dirty="0" smtClean="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73</a:t>
            </a:fld>
            <a:endParaRPr lang="en-US"/>
          </a:p>
        </p:txBody>
      </p:sp>
    </p:spTree>
    <p:extLst>
      <p:ext uri="{BB962C8B-B14F-4D97-AF65-F5344CB8AC3E}">
        <p14:creationId xmlns:p14="http://schemas.microsoft.com/office/powerpoint/2010/main" xmlns=""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74</a:t>
            </a:fld>
            <a:endParaRPr lang="en-US"/>
          </a:p>
        </p:txBody>
      </p:sp>
    </p:spTree>
    <p:extLst>
      <p:ext uri="{BB962C8B-B14F-4D97-AF65-F5344CB8AC3E}">
        <p14:creationId xmlns:p14="http://schemas.microsoft.com/office/powerpoint/2010/main" xmlns="" val="32218100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75</a:t>
            </a:fld>
            <a:endParaRPr lang="en-US"/>
          </a:p>
        </p:txBody>
      </p:sp>
    </p:spTree>
    <p:extLst>
      <p:ext uri="{BB962C8B-B14F-4D97-AF65-F5344CB8AC3E}">
        <p14:creationId xmlns:p14="http://schemas.microsoft.com/office/powerpoint/2010/main" xmlns="" val="3221810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76</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77</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78</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79</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Discussion point</a:t>
            </a:r>
            <a:r>
              <a:rPr lang="en-US" baseline="0" dirty="0" smtClean="0"/>
              <a:t> for weights: probability from u to v in traffic flow, similarity between two nodes in document clustering, co-occurrences between to words in word clustering (topic analysis), etc.</a:t>
            </a:r>
            <a:endParaRPr lang="en-US" dirty="0" smtClean="0"/>
          </a:p>
        </p:txBody>
      </p:sp>
    </p:spTree>
    <p:extLst>
      <p:ext uri="{BB962C8B-B14F-4D97-AF65-F5344CB8AC3E}">
        <p14:creationId xmlns:p14="http://schemas.microsoft.com/office/powerpoint/2010/main" xmlns="" val="26619464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80</a:t>
            </a:fld>
            <a:endParaRPr lang="en-US"/>
          </a:p>
        </p:txBody>
      </p:sp>
    </p:spTree>
    <p:extLst>
      <p:ext uri="{BB962C8B-B14F-4D97-AF65-F5344CB8AC3E}">
        <p14:creationId xmlns:p14="http://schemas.microsoft.com/office/powerpoint/2010/main" xmlns="" val="26733386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84</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85</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86</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87</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88</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89</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xmlns=""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xmlns=""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xmlns=""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xmlns=""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xmlns=""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xmlns=""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xmlns=""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xmlns=""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xmlns=""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xmlns=""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xmlns=""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xmlns=""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xmlns=""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xmlns=""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xmlns="">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9.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0.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1.bin"/></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2.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3.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4.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5.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6.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17.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8.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9.bin"/></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20.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60.png"/><Relationship Id="rId4" Type="http://schemas.openxmlformats.org/officeDocument/2006/relationships/oleObject" Target="../embeddings/oleObject21.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smtClean="0"/>
              <a:t>算法设计与分析课程组</a:t>
            </a:r>
            <a:endParaRPr lang="en-US" altLang="zh-CN" b="1" dirty="0" smtClean="0"/>
          </a:p>
          <a:p>
            <a:pPr algn="ctr">
              <a:buFont typeface="Wingdings" pitchFamily="2" charset="2"/>
              <a:buNone/>
            </a:pPr>
            <a:endParaRPr lang="en-US" b="1" dirty="0" smtClean="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r>
              <a:rPr lang="en-US" sz="3200" b="1" dirty="0" smtClean="0">
                <a:solidFill>
                  <a:srgbClr val="0000CC"/>
                </a:solidFill>
              </a:rPr>
              <a:t/>
            </a:r>
            <a:br>
              <a:rPr lang="en-US" sz="3200" b="1" dirty="0" smtClean="0">
                <a:solidFill>
                  <a:srgbClr val="0000CC"/>
                </a:solidFill>
              </a:rPr>
            </a:br>
            <a:r>
              <a:rPr lang="zh-CN" altLang="en-US" sz="4000" b="1" dirty="0" smtClean="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xmlns="" val="2818658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smtClean="0">
                <a:solidFill>
                  <a:srgbClr val="C00000"/>
                </a:solidFill>
              </a:rPr>
              <a:t>连通问题</a:t>
            </a:r>
            <a:r>
              <a:rPr lang="en-US" sz="2400" dirty="0" smtClean="0"/>
              <a:t>:</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smtClean="0">
                <a:solidFill>
                  <a:schemeClr val="tx1"/>
                </a:solidFill>
              </a:rPr>
              <a:t>个节点</a:t>
            </a:r>
            <a:r>
              <a:rPr lang="en-US" sz="2400" dirty="0" smtClean="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是否存在一条</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的路径</a:t>
            </a:r>
            <a:r>
              <a:rPr lang="en-US" sz="2400" dirty="0" smtClean="0">
                <a:solidFill>
                  <a:schemeClr val="tx1"/>
                </a:solidFill>
              </a:rPr>
              <a:t>?</a:t>
            </a:r>
          </a:p>
          <a:p>
            <a:pPr marL="342900" indent="-342900">
              <a:spcBef>
                <a:spcPct val="20000"/>
              </a:spcBef>
              <a:buSzPct val="100000"/>
              <a:buFont typeface="Wingdings" pitchFamily="2" charset="2"/>
              <a:buChar char="§"/>
            </a:pPr>
            <a:r>
              <a:rPr lang="en-US" sz="2400" i="1" dirty="0" smtClean="0">
                <a:solidFill>
                  <a:srgbClr val="C00000"/>
                </a:solidFill>
              </a:rPr>
              <a:t>s-t </a:t>
            </a:r>
            <a:r>
              <a:rPr lang="zh-CN" altLang="en-US" sz="2400" i="1" dirty="0" smtClean="0">
                <a:solidFill>
                  <a:srgbClr val="C00000"/>
                </a:solidFill>
              </a:rPr>
              <a:t>最短路径问题</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a:t>个节点</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试问</a:t>
            </a:r>
            <a:r>
              <a:rPr lang="en-US" sz="2400" i="1" dirty="0" smtClean="0">
                <a:solidFill>
                  <a:schemeClr val="tx1"/>
                </a:solidFill>
              </a:rPr>
              <a:t>s</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的最短路径的长度为多少</a:t>
            </a:r>
            <a:r>
              <a:rPr lang="en-US" sz="2400" dirty="0" smtClean="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smtClean="0">
                <a:solidFill>
                  <a:srgbClr val="0000CC"/>
                </a:solidFill>
              </a:rPr>
              <a:t>s-t </a:t>
            </a:r>
            <a:r>
              <a:rPr lang="zh-CN" altLang="en-US" sz="3600" b="1" dirty="0" smtClean="0">
                <a:solidFill>
                  <a:srgbClr val="0000CC"/>
                </a:solidFill>
              </a:rPr>
              <a:t>连通性</a:t>
            </a:r>
            <a:endParaRPr lang="en-US" sz="3600" b="1" dirty="0" smtClean="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算法分析</a:t>
            </a:r>
            <a:endParaRPr lang="en-US" sz="3600" b="1" dirty="0" smtClean="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smtClean="0"/>
              <a:t>Q</a:t>
            </a:r>
            <a:r>
              <a:rPr lang="en-US" dirty="0" smtClean="0"/>
              <a:t> </a:t>
            </a:r>
            <a:r>
              <a:rPr lang="zh-CN" altLang="en-US" dirty="0" smtClean="0"/>
              <a:t>为一个最小堆</a:t>
            </a:r>
            <a:r>
              <a:rPr lang="en-US" dirty="0" smtClean="0"/>
              <a:t>.</a:t>
            </a:r>
          </a:p>
          <a:p>
            <a:pPr marL="182880" lvl="1" indent="-182880">
              <a:spcBef>
                <a:spcPts val="600"/>
              </a:spcBef>
              <a:buFont typeface="Wingdings" pitchFamily="2" charset="2"/>
              <a:buChar char="§"/>
            </a:pPr>
            <a:r>
              <a:rPr lang="zh-CN" altLang="en-US" dirty="0" smtClean="0"/>
              <a:t>初始化</a:t>
            </a:r>
            <a:r>
              <a:rPr lang="en-US" dirty="0" smtClean="0"/>
              <a:t> </a:t>
            </a:r>
            <a:r>
              <a:rPr lang="en-US" i="1" dirty="0" smtClean="0"/>
              <a:t>Q</a:t>
            </a:r>
            <a:r>
              <a:rPr lang="en-US" dirty="0" smtClean="0"/>
              <a:t> </a:t>
            </a:r>
            <a:r>
              <a:rPr lang="zh-CN" altLang="en-US" dirty="0" smtClean="0"/>
              <a:t>和第一个</a:t>
            </a:r>
            <a:r>
              <a:rPr lang="en-US" dirty="0" smtClean="0"/>
              <a:t>for</a:t>
            </a:r>
            <a:r>
              <a:rPr lang="zh-CN" altLang="en-US" dirty="0" smtClean="0"/>
              <a:t>循环的代价</a:t>
            </a:r>
            <a:r>
              <a:rPr lang="en-US" dirty="0" smtClean="0"/>
              <a:t>: </a:t>
            </a:r>
            <a:r>
              <a:rPr lang="en-US" i="1" dirty="0" smtClean="0"/>
              <a:t>O</a:t>
            </a:r>
            <a:r>
              <a:rPr lang="en-US" dirty="0" smtClean="0"/>
              <a:t>(|</a:t>
            </a:r>
            <a:r>
              <a:rPr lang="en-US" i="1" dirty="0" smtClean="0"/>
              <a:t>V</a:t>
            </a:r>
            <a:r>
              <a:rPr lang="en-US" dirty="0" smtClean="0"/>
              <a:t>|)</a:t>
            </a:r>
          </a:p>
          <a:p>
            <a:pPr marL="182880" lvl="1" indent="-182880">
              <a:spcBef>
                <a:spcPts val="600"/>
              </a:spcBef>
              <a:buFont typeface="Wingdings" pitchFamily="2" charset="2"/>
              <a:buChar char="§"/>
            </a:pPr>
            <a:r>
              <a:rPr lang="en-US" dirty="0" smtClean="0">
                <a:solidFill>
                  <a:srgbClr val="C00000"/>
                </a:solidFill>
              </a:rPr>
              <a:t>while </a:t>
            </a:r>
            <a:r>
              <a:rPr lang="zh-CN" altLang="en-US" dirty="0" smtClean="0">
                <a:solidFill>
                  <a:srgbClr val="C00000"/>
                </a:solidFill>
              </a:rPr>
              <a:t>循环</a:t>
            </a:r>
            <a:r>
              <a:rPr lang="en-US" dirty="0" smtClean="0"/>
              <a:t>: |</a:t>
            </a:r>
            <a:r>
              <a:rPr lang="en-US" i="1" dirty="0" smtClean="0"/>
              <a:t>V</a:t>
            </a:r>
            <a:r>
              <a:rPr lang="en-US" dirty="0" smtClean="0"/>
              <a:t> | </a:t>
            </a:r>
            <a:r>
              <a:rPr lang="zh-CN" altLang="en-US" dirty="0" smtClean="0"/>
              <a:t>次迭代</a:t>
            </a:r>
            <a:endParaRPr lang="en-US" dirty="0" smtClean="0"/>
          </a:p>
          <a:p>
            <a:pPr marL="365760" lvl="1" indent="-182880">
              <a:spcBef>
                <a:spcPts val="600"/>
              </a:spcBef>
              <a:buClr>
                <a:srgbClr val="FF0000"/>
              </a:buClr>
              <a:buFont typeface="Wingdings" pitchFamily="2" charset="2"/>
              <a:buChar char="§"/>
            </a:pPr>
            <a:r>
              <a:rPr lang="en-US" dirty="0" smtClean="0"/>
              <a:t>Extract-Min: </a:t>
            </a:r>
            <a:r>
              <a:rPr lang="zh-CN" altLang="en-US" dirty="0" smtClean="0"/>
              <a:t>每个操作</a:t>
            </a:r>
            <a:r>
              <a:rPr lang="en-US" i="1" dirty="0" smtClean="0"/>
              <a:t>O</a:t>
            </a:r>
            <a:r>
              <a:rPr lang="en-US" dirty="0" smtClean="0"/>
              <a:t>(</a:t>
            </a:r>
            <a:r>
              <a:rPr lang="en-US" dirty="0" err="1" smtClean="0"/>
              <a:t>lg</a:t>
            </a:r>
            <a:r>
              <a:rPr lang="en-US" dirty="0" smtClean="0"/>
              <a:t> |</a:t>
            </a:r>
            <a:r>
              <a:rPr lang="en-US" i="1" dirty="0" smtClean="0"/>
              <a:t>V|</a:t>
            </a:r>
            <a:r>
              <a:rPr lang="en-US" dirty="0" smtClean="0"/>
              <a:t>)</a:t>
            </a:r>
            <a:endParaRPr lang="en-US" dirty="0"/>
          </a:p>
          <a:p>
            <a:pPr marL="365760" lvl="1" indent="-182880">
              <a:spcBef>
                <a:spcPts val="600"/>
              </a:spcBef>
              <a:buClr>
                <a:srgbClr val="FF0000"/>
              </a:buClr>
              <a:buFont typeface="Wingdings" pitchFamily="2" charset="2"/>
              <a:buChar char="§"/>
            </a:pPr>
            <a:r>
              <a:rPr lang="en-US" dirty="0">
                <a:solidFill>
                  <a:srgbClr val="C00000"/>
                </a:solidFill>
                <a:sym typeface="Symbol"/>
              </a:rPr>
              <a:t>f</a:t>
            </a:r>
            <a:r>
              <a:rPr lang="en-US" dirty="0" smtClean="0">
                <a:solidFill>
                  <a:srgbClr val="C00000"/>
                </a:solidFill>
                <a:sym typeface="Symbol"/>
              </a:rPr>
              <a:t>or loop</a:t>
            </a:r>
            <a:r>
              <a:rPr lang="en-US" dirty="0" smtClean="0">
                <a:sym typeface="Symbol"/>
              </a:rPr>
              <a:t>: </a:t>
            </a:r>
            <a:r>
              <a:rPr lang="zh-CN" altLang="en-US" dirty="0" smtClean="0">
                <a:sym typeface="Symbol"/>
              </a:rPr>
              <a:t>一共</a:t>
            </a:r>
            <a:r>
              <a:rPr lang="en-US" i="1" dirty="0" smtClean="0">
                <a:sym typeface="Symbol"/>
              </a:rPr>
              <a:t>O</a:t>
            </a:r>
            <a:r>
              <a:rPr lang="en-US" dirty="0" smtClean="0">
                <a:sym typeface="Symbol"/>
              </a:rPr>
              <a:t>(</a:t>
            </a:r>
            <a:r>
              <a:rPr lang="en-US" dirty="0" smtClean="0"/>
              <a:t>|</a:t>
            </a:r>
            <a:r>
              <a:rPr lang="en-US" i="1" dirty="0" smtClean="0"/>
              <a:t>E</a:t>
            </a:r>
            <a:r>
              <a:rPr lang="en-US" dirty="0" smtClean="0"/>
              <a:t>|)</a:t>
            </a:r>
            <a:r>
              <a:rPr lang="zh-CN" altLang="en-US" dirty="0" smtClean="0"/>
              <a:t>次</a:t>
            </a:r>
            <a:endParaRPr lang="en-US" dirty="0" smtClean="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smtClean="0">
                <a:sym typeface="Symbol"/>
              </a:rPr>
              <a:t>Q</a:t>
            </a:r>
            <a:r>
              <a:rPr lang="en-US" dirty="0">
                <a:sym typeface="Symbol"/>
              </a:rPr>
              <a:t> </a:t>
            </a:r>
            <a:r>
              <a:rPr lang="zh-CN" altLang="en-US" dirty="0" smtClean="0">
                <a:sym typeface="Symbol"/>
              </a:rPr>
              <a:t>可以在</a:t>
            </a:r>
            <a:r>
              <a:rPr lang="en-US" i="1" dirty="0" smtClean="0">
                <a:sym typeface="Symbol"/>
              </a:rPr>
              <a:t>O</a:t>
            </a:r>
            <a:r>
              <a:rPr lang="en-US" dirty="0" smtClean="0">
                <a:sym typeface="Symbol"/>
              </a:rPr>
              <a:t>(1) </a:t>
            </a:r>
            <a:r>
              <a:rPr lang="zh-CN" altLang="en-US" dirty="0" smtClean="0">
                <a:sym typeface="Symbol"/>
              </a:rPr>
              <a:t>时间完成</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最后一行</a:t>
            </a:r>
            <a:r>
              <a:rPr lang="en-US" dirty="0" smtClean="0">
                <a:sym typeface="Symbol"/>
              </a:rPr>
              <a:t>: </a:t>
            </a:r>
            <a:r>
              <a:rPr lang="en-US" i="1" dirty="0" smtClean="0">
                <a:sym typeface="Symbol"/>
              </a:rPr>
              <a:t>O</a:t>
            </a:r>
            <a:r>
              <a:rPr lang="en-US" dirty="0" smtClean="0">
                <a:sym typeface="Symbol"/>
              </a:rPr>
              <a:t>(</a:t>
            </a:r>
            <a:r>
              <a:rPr lang="en-US" dirty="0" err="1" smtClean="0">
                <a:sym typeface="Symbol"/>
              </a:rPr>
              <a:t>lg</a:t>
            </a:r>
            <a:r>
              <a:rPr lang="en-US" dirty="0" smtClean="0">
                <a:sym typeface="Symbol"/>
              </a:rPr>
              <a:t> |</a:t>
            </a:r>
            <a:r>
              <a:rPr lang="en-US" i="1" dirty="0" smtClean="0">
                <a:sym typeface="Symbol"/>
              </a:rPr>
              <a:t>V</a:t>
            </a:r>
            <a:r>
              <a:rPr lang="en-US" dirty="0" smtClean="0">
                <a:sym typeface="Symbol"/>
              </a:rPr>
              <a:t>|) </a:t>
            </a:r>
            <a:r>
              <a:rPr lang="zh-CN" altLang="en-US" dirty="0" smtClean="0">
                <a:sym typeface="Symbol"/>
              </a:rPr>
              <a:t>时间</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其它操作都可以</a:t>
            </a:r>
            <a:r>
              <a:rPr lang="en-US" i="1" dirty="0" smtClean="0">
                <a:sym typeface="Symbol"/>
              </a:rPr>
              <a:t>O</a:t>
            </a:r>
            <a:r>
              <a:rPr lang="en-US" dirty="0" smtClean="0">
                <a:sym typeface="Symbol"/>
              </a:rPr>
              <a:t>(1)</a:t>
            </a:r>
            <a:r>
              <a:rPr lang="zh-CN" altLang="en-US" dirty="0" smtClean="0">
                <a:sym typeface="Symbol"/>
              </a:rPr>
              <a:t>时间完成</a:t>
            </a:r>
            <a:endParaRPr lang="en-US" dirty="0" smtClean="0"/>
          </a:p>
          <a:p>
            <a:pPr marL="182880" lvl="1" indent="-182880">
              <a:spcBef>
                <a:spcPts val="600"/>
              </a:spcBef>
              <a:buFont typeface="Wingdings" pitchFamily="2" charset="2"/>
              <a:buChar char="§"/>
            </a:pPr>
            <a:r>
              <a:rPr lang="zh-CN" altLang="en-US" dirty="0"/>
              <a:t>整个</a:t>
            </a:r>
            <a:r>
              <a:rPr lang="en-US" dirty="0" smtClean="0"/>
              <a:t>while</a:t>
            </a:r>
            <a:r>
              <a:rPr lang="zh-CN" altLang="en-US" dirty="0" smtClean="0"/>
              <a:t>循环</a:t>
            </a:r>
            <a:r>
              <a:rPr lang="en-US" dirty="0" smtClean="0"/>
              <a:t>: </a:t>
            </a:r>
            <a:r>
              <a:rPr lang="en-US" i="1" dirty="0" smtClean="0"/>
              <a:t>O</a:t>
            </a:r>
            <a:r>
              <a:rPr lang="en-US" dirty="0" smtClean="0"/>
              <a:t>(|</a:t>
            </a:r>
            <a:r>
              <a:rPr lang="en-US" i="1" dirty="0" smtClean="0"/>
              <a:t>V</a:t>
            </a:r>
            <a:r>
              <a:rPr lang="en-US" dirty="0" smtClean="0"/>
              <a:t>| </a:t>
            </a:r>
            <a:r>
              <a:rPr lang="en-US" dirty="0" err="1" smtClean="0"/>
              <a:t>lg</a:t>
            </a:r>
            <a:r>
              <a:rPr lang="en-US" dirty="0" smtClean="0"/>
              <a:t> |</a:t>
            </a:r>
            <a:r>
              <a:rPr lang="en-US" i="1" dirty="0" smtClean="0"/>
              <a:t>V</a:t>
            </a:r>
            <a:r>
              <a:rPr lang="en-US" dirty="0" smtClean="0"/>
              <a:t>|) +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endParaRPr lang="en-US" dirty="0" smtClean="0"/>
          </a:p>
          <a:p>
            <a:pPr marL="182880" lvl="1" indent="-182880">
              <a:spcBef>
                <a:spcPts val="600"/>
              </a:spcBef>
              <a:buFont typeface="Wingdings" pitchFamily="2" charset="2"/>
              <a:buChar char="§"/>
            </a:pPr>
            <a:r>
              <a:rPr lang="zh-CN" altLang="en-US" dirty="0" smtClean="0"/>
              <a:t>总共的时间代价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0893006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smtClean="0">
                <a:solidFill>
                  <a:srgbClr val="0000CC"/>
                </a:solidFill>
              </a:rPr>
              <a:t>Kruskal</a:t>
            </a:r>
            <a:r>
              <a:rPr lang="zh-CN" altLang="en-US" sz="3600" b="1" dirty="0" smtClean="0">
                <a:solidFill>
                  <a:srgbClr val="0000CC"/>
                </a:solidFill>
              </a:rPr>
              <a:t>、</a:t>
            </a:r>
            <a:r>
              <a:rPr lang="en-US" altLang="zh-CN" sz="3600" b="1" dirty="0">
                <a:solidFill>
                  <a:srgbClr val="0000CC"/>
                </a:solidFill>
              </a:rPr>
              <a:t> Prim</a:t>
            </a:r>
            <a:r>
              <a:rPr lang="zh-CN" altLang="en-US" sz="3600" b="1" dirty="0" smtClean="0">
                <a:solidFill>
                  <a:srgbClr val="0000CC"/>
                </a:solidFill>
              </a:rPr>
              <a:t>算法比较</a:t>
            </a:r>
            <a:endParaRPr lang="en-US" sz="3600" b="1" dirty="0" smtClean="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smtClean="0"/>
              <a:t>它们都有相同的复杂度</a:t>
            </a:r>
            <a:r>
              <a:rPr lang="en-US" sz="2400" b="1" dirty="0" smtClean="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dirty="0" smtClean="0"/>
              <a:t>|</a:t>
            </a:r>
            <a:r>
              <a:rPr lang="en-US" sz="2400" b="1" i="1" dirty="0" smtClean="0"/>
              <a:t>V</a:t>
            </a:r>
            <a:r>
              <a:rPr lang="en-US" sz="2400" b="1" dirty="0" smtClean="0"/>
              <a:t>|).</a:t>
            </a:r>
          </a:p>
          <a:p>
            <a:pPr lvl="1"/>
            <a:r>
              <a:rPr lang="en-US" sz="2200" b="1" dirty="0" err="1" smtClean="0"/>
              <a:t>Kruskal</a:t>
            </a:r>
            <a:r>
              <a:rPr lang="en-US" sz="2200" b="1" dirty="0" smtClean="0"/>
              <a:t>: </a:t>
            </a:r>
            <a:r>
              <a:rPr lang="en-US" sz="2200" b="1" i="1" dirty="0" smtClean="0"/>
              <a:t>O</a:t>
            </a:r>
            <a:r>
              <a:rPr lang="en-US" sz="2200" b="1" dirty="0" smtClean="0"/>
              <a:t>(|</a:t>
            </a:r>
            <a:r>
              <a:rPr lang="en-US" sz="2200" b="1" i="1" dirty="0" smtClean="0"/>
              <a:t>E</a:t>
            </a:r>
            <a:r>
              <a:rPr lang="en-US" sz="2200" b="1" dirty="0" smtClean="0"/>
              <a:t>| </a:t>
            </a:r>
            <a:r>
              <a:rPr lang="en-US" sz="2200" b="1" dirty="0" err="1" smtClean="0"/>
              <a:t>lg</a:t>
            </a:r>
            <a:r>
              <a:rPr lang="en-US" sz="2200" b="1" dirty="0" smtClean="0"/>
              <a:t> |</a:t>
            </a:r>
            <a:r>
              <a:rPr lang="en-US" sz="2200" b="1" i="1" dirty="0" smtClean="0"/>
              <a:t>E</a:t>
            </a:r>
            <a:r>
              <a:rPr lang="en-US" sz="2200" b="1" dirty="0" smtClean="0"/>
              <a:t>|)</a:t>
            </a:r>
          </a:p>
          <a:p>
            <a:pPr lvl="1"/>
            <a:r>
              <a:rPr lang="en-US" sz="2200" b="1" dirty="0" smtClean="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smtClean="0"/>
              <a:t>|)</a:t>
            </a:r>
          </a:p>
          <a:p>
            <a:pPr lvl="1"/>
            <a:r>
              <a:rPr lang="zh-CN" altLang="en-US" sz="2200" b="1" dirty="0" smtClean="0"/>
              <a:t>当</a:t>
            </a:r>
            <a:r>
              <a:rPr lang="en-US" altLang="zh-CN" sz="2200" b="1" dirty="0"/>
              <a:t>|</a:t>
            </a:r>
            <a:r>
              <a:rPr lang="en-US" altLang="zh-CN" sz="2200" b="1" i="1" dirty="0"/>
              <a:t>E</a:t>
            </a:r>
            <a:r>
              <a:rPr lang="en-US" altLang="zh-CN" sz="2200" b="1" dirty="0" smtClean="0"/>
              <a:t>|</a:t>
            </a:r>
            <a:r>
              <a:rPr lang="zh-CN" altLang="en-US" sz="2200" b="1" dirty="0" smtClean="0"/>
              <a:t>比较小时</a:t>
            </a:r>
            <a:r>
              <a:rPr lang="en-US" sz="2200" b="1" dirty="0" err="1" smtClean="0"/>
              <a:t>Kruskal</a:t>
            </a:r>
            <a:r>
              <a:rPr lang="en-US" sz="2200" b="1" dirty="0" smtClean="0"/>
              <a:t> </a:t>
            </a:r>
            <a:r>
              <a:rPr lang="zh-CN" altLang="en-US" sz="2200" b="1" dirty="0" smtClean="0"/>
              <a:t>算法要好</a:t>
            </a:r>
            <a:r>
              <a:rPr lang="en-US" sz="2200" b="1" dirty="0" smtClean="0"/>
              <a:t>(</a:t>
            </a:r>
            <a:r>
              <a:rPr lang="zh-CN" altLang="en-US" sz="2200" b="1" dirty="0" smtClean="0"/>
              <a:t>稀疏图</a:t>
            </a:r>
            <a:r>
              <a:rPr lang="en-US" sz="2200" b="1" dirty="0" smtClean="0"/>
              <a:t>)</a:t>
            </a:r>
          </a:p>
          <a:p>
            <a:pPr lvl="1"/>
            <a:r>
              <a:rPr lang="zh-CN" altLang="en-US" sz="2200" b="1" dirty="0" smtClean="0"/>
              <a:t>当</a:t>
            </a:r>
            <a:r>
              <a:rPr lang="en-US" altLang="zh-CN" sz="2200" b="1" dirty="0" smtClean="0"/>
              <a:t>|</a:t>
            </a:r>
            <a:r>
              <a:rPr lang="en-US" altLang="zh-CN" sz="2200" b="1" i="1" dirty="0"/>
              <a:t>V</a:t>
            </a:r>
            <a:r>
              <a:rPr lang="en-US" altLang="zh-CN" sz="2200" b="1" dirty="0"/>
              <a:t>| &lt;&lt; |</a:t>
            </a:r>
            <a:r>
              <a:rPr lang="en-US" altLang="zh-CN" sz="2200" b="1" i="1" dirty="0"/>
              <a:t>E</a:t>
            </a:r>
            <a:r>
              <a:rPr lang="en-US" altLang="zh-CN" sz="2200" b="1" dirty="0" smtClean="0"/>
              <a:t>|</a:t>
            </a:r>
            <a:r>
              <a:rPr lang="zh-CN" altLang="en-US" sz="2200" b="1" dirty="0" smtClean="0"/>
              <a:t>时，</a:t>
            </a:r>
            <a:r>
              <a:rPr lang="en-US" sz="2200" b="1" dirty="0" smtClean="0"/>
              <a:t>Prim</a:t>
            </a:r>
            <a:r>
              <a:rPr lang="zh-CN" altLang="en-US" sz="2200" b="1" dirty="0" smtClean="0"/>
              <a:t>算法要好</a:t>
            </a:r>
            <a:r>
              <a:rPr lang="en-US" altLang="zh-CN" sz="2200" b="1" dirty="0" smtClean="0"/>
              <a:t>(</a:t>
            </a:r>
            <a:r>
              <a:rPr lang="zh-CN" altLang="en-US" sz="2200" b="1" dirty="0"/>
              <a:t>稠密</a:t>
            </a:r>
            <a:r>
              <a:rPr lang="zh-CN" altLang="en-US" sz="2200" b="1" dirty="0" smtClean="0"/>
              <a:t>图</a:t>
            </a:r>
            <a:r>
              <a:rPr lang="en-US" altLang="zh-CN" sz="2200" b="1" dirty="0"/>
              <a:t>)</a:t>
            </a:r>
            <a:endParaRPr lang="en-US" sz="2200" b="1" dirty="0" smtClean="0"/>
          </a:p>
          <a:p>
            <a:r>
              <a:rPr lang="zh-CN" altLang="en-US" sz="2400" b="1" dirty="0" smtClean="0"/>
              <a:t>哪个方法更容易实现</a:t>
            </a:r>
            <a:r>
              <a:rPr lang="en-US" sz="2400" b="1" dirty="0" smtClean="0"/>
              <a:t>?</a:t>
            </a:r>
          </a:p>
          <a:p>
            <a:pPr lvl="1"/>
            <a:r>
              <a:rPr lang="en-US" sz="2200" b="1" dirty="0" err="1" smtClean="0"/>
              <a:t>Kruskal</a:t>
            </a:r>
            <a:r>
              <a:rPr lang="zh-CN" altLang="en-US" sz="2200" b="1" dirty="0" smtClean="0"/>
              <a:t>算法要容易实现一些</a:t>
            </a:r>
            <a:r>
              <a:rPr lang="en-US" sz="2200" b="1" dirty="0" smtClean="0"/>
              <a:t>.</a:t>
            </a:r>
          </a:p>
        </p:txBody>
      </p:sp>
    </p:spTree>
    <p:extLst>
      <p:ext uri="{BB962C8B-B14F-4D97-AF65-F5344CB8AC3E}">
        <p14:creationId xmlns:p14="http://schemas.microsoft.com/office/powerpoint/2010/main" xmlns=""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59632" y="34290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8001000" cy="4724400"/>
          </a:xfrm>
        </p:spPr>
        <p:txBody>
          <a:bodyPr/>
          <a:lstStyle/>
          <a:p>
            <a:pPr algn="just"/>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en-US" altLang="zh-CN" sz="2400" dirty="0" smtClean="0">
                <a:latin typeface="+mj-lt"/>
                <a:ea typeface="黑体" pitchFamily="49" charset="-122"/>
              </a:rPr>
              <a:t>0</a:t>
            </a:r>
            <a:r>
              <a:rPr lang="zh-CN" altLang="en-US" sz="2400" dirty="0" smtClean="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。流网络中有两个特别的顶点：</a:t>
            </a:r>
            <a:r>
              <a:rPr lang="zh-CN" altLang="en-US" sz="2400" b="1" i="1" dirty="0">
                <a:solidFill>
                  <a:srgbClr val="FF0000"/>
                </a:solidFill>
                <a:latin typeface="+mj-lt"/>
                <a:ea typeface="黑体" pitchFamily="49" charset="-122"/>
              </a:rPr>
              <a:t>源点</a:t>
            </a:r>
            <a:r>
              <a:rPr lang="en-US" altLang="zh-CN" sz="2400" b="1"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b="1" i="1" dirty="0">
                <a:solidFill>
                  <a:srgbClr val="FF0000"/>
                </a:solidFill>
                <a:latin typeface="+mj-lt"/>
                <a:ea typeface="黑体" pitchFamily="49" charset="-122"/>
              </a:rPr>
              <a:t>汇点</a:t>
            </a:r>
            <a:r>
              <a:rPr lang="en-US" altLang="zh-CN" sz="2400" b="1"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xmlns="" val="20186614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smtClean="0">
                <a:solidFill>
                  <a:srgbClr val="C00000"/>
                </a:solidFill>
                <a:latin typeface="+mj-lt"/>
                <a:ea typeface="黑体" pitchFamily="2" charset="-122"/>
              </a:rPr>
              <a:t>实值函数 </a:t>
            </a:r>
            <a:r>
              <a:rPr lang="en-US" altLang="zh-CN" sz="2400" b="1" i="1" dirty="0" smtClean="0">
                <a:solidFill>
                  <a:srgbClr val="C00000"/>
                </a:solidFill>
                <a:latin typeface="+mj-lt"/>
                <a:ea typeface="黑体" pitchFamily="2" charset="-122"/>
              </a:rPr>
              <a:t>f</a:t>
            </a:r>
            <a:r>
              <a:rPr lang="en-US" altLang="zh-CN" sz="2400" i="1" dirty="0" smtClean="0">
                <a:latin typeface="+mj-lt"/>
                <a:ea typeface="黑体" pitchFamily="2" charset="-122"/>
              </a:rPr>
              <a:t>: V×V</a:t>
            </a:r>
            <a:r>
              <a:rPr lang="en-US" altLang="zh-CN" sz="2400" i="1" dirty="0">
                <a:latin typeface="+mj-lt"/>
                <a:ea typeface="黑体" pitchFamily="2" charset="-122"/>
              </a:rPr>
              <a:t>→R</a:t>
            </a:r>
            <a:r>
              <a:rPr lang="en-US" altLang="zh-CN" sz="2400" dirty="0">
                <a:latin typeface="+mj-lt"/>
                <a:ea typeface="黑体" pitchFamily="2" charset="-122"/>
              </a:rPr>
              <a:t>,</a:t>
            </a:r>
            <a:r>
              <a:rPr lang="zh-CN" altLang="en-US" sz="2400" dirty="0">
                <a:latin typeface="+mj-lt"/>
                <a:ea typeface="黑体" pitchFamily="2" charset="-122"/>
              </a:rPr>
              <a:t>且满足下列三个性质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b="1" i="1" dirty="0" smtClean="0">
                <a:effectLst>
                  <a:outerShdw blurRad="38100" dist="38100" dir="2700000" algn="tl">
                    <a:srgbClr val="000000">
                      <a:alpha val="43137"/>
                    </a:srgbClr>
                  </a:outerShdw>
                </a:effectLst>
                <a:latin typeface="+mj-lt"/>
                <a:ea typeface="黑体" pitchFamily="2" charset="-122"/>
              </a:rPr>
              <a:t>          </a:t>
            </a:r>
            <a:r>
              <a:rPr lang="en-US" altLang="zh-CN" sz="2400" b="1" i="1" dirty="0" smtClean="0">
                <a:effectLst>
                  <a:outerShdw blurRad="38100" dist="38100" dir="2700000" algn="tl">
                    <a:srgbClr val="000000">
                      <a:alpha val="43137"/>
                    </a:srgbClr>
                  </a:outerShdw>
                </a:effectLst>
                <a:latin typeface="+mj-lt"/>
                <a:ea typeface="黑体" pitchFamily="2" charset="-122"/>
              </a:rPr>
              <a:t>1)</a:t>
            </a:r>
            <a:r>
              <a:rPr lang="zh-CN" altLang="en-US" sz="2400" b="1" i="1" dirty="0" smtClean="0">
                <a:effectLst>
                  <a:outerShdw blurRad="38100" dist="38100" dir="2700000" algn="tl">
                    <a:srgbClr val="000000">
                      <a:alpha val="43137"/>
                    </a:srgbClr>
                  </a:outerShdw>
                </a:effectLst>
                <a:latin typeface="+mj-lt"/>
                <a:ea typeface="黑体" pitchFamily="2" charset="-122"/>
              </a:rPr>
              <a:t>容量</a:t>
            </a:r>
            <a:r>
              <a:rPr lang="zh-CN" altLang="en-US" sz="2400" b="1" i="1" dirty="0">
                <a:effectLst>
                  <a:outerShdw blurRad="38100" dist="38100" dir="2700000" algn="tl">
                    <a:srgbClr val="000000">
                      <a:alpha val="43137"/>
                    </a:srgbClr>
                  </a:outerShdw>
                </a:effectLst>
                <a:latin typeface="+mj-lt"/>
                <a:ea typeface="黑体" pitchFamily="2" charset="-122"/>
              </a:rPr>
              <a:t>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smtClean="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en-US" altLang="zh-CN" sz="2400" b="1" i="1" dirty="0" smtClean="0">
                <a:solidFill>
                  <a:srgbClr val="FF0000"/>
                </a:solidFill>
                <a:effectLst>
                  <a:outerShdw blurRad="38100" dist="38100" dir="2700000" algn="tl">
                    <a:srgbClr val="000000">
                      <a:alpha val="43137"/>
                    </a:srgbClr>
                  </a:outerShdw>
                </a:effectLst>
                <a:latin typeface="+mj-lt"/>
                <a:ea typeface="黑体" pitchFamily="2" charset="-122"/>
              </a:rPr>
              <a:t>        2)</a:t>
            </a:r>
            <a:r>
              <a:rPr lang="zh-CN" altLang="en-US" sz="2400" b="1" i="1" dirty="0" smtClean="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smtClean="0">
                <a:solidFill>
                  <a:srgbClr val="0070C0"/>
                </a:solidFill>
                <a:effectLst>
                  <a:outerShdw blurRad="38100" dist="38100" dir="2700000" algn="tl">
                    <a:srgbClr val="000000">
                      <a:alpha val="43137"/>
                    </a:srgbClr>
                  </a:outerShdw>
                </a:effectLst>
                <a:latin typeface="+mj-lt"/>
                <a:ea typeface="黑体" pitchFamily="2" charset="-122"/>
              </a:rPr>
              <a:t>         </a:t>
            </a:r>
            <a:r>
              <a:rPr lang="en-US" altLang="zh-CN" sz="2400" b="1" i="1" dirty="0" smtClean="0">
                <a:solidFill>
                  <a:srgbClr val="0070C0"/>
                </a:solidFill>
                <a:effectLst>
                  <a:outerShdw blurRad="38100" dist="38100" dir="2700000" algn="tl">
                    <a:srgbClr val="000000">
                      <a:alpha val="43137"/>
                    </a:srgbClr>
                  </a:outerShdw>
                </a:effectLst>
                <a:latin typeface="+mj-lt"/>
                <a:ea typeface="黑体" pitchFamily="2" charset="-122"/>
              </a:rPr>
              <a:t>3)</a:t>
            </a:r>
            <a:r>
              <a:rPr lang="zh-CN" altLang="en-US" sz="2400" b="1" i="1" dirty="0" smtClean="0">
                <a:solidFill>
                  <a:srgbClr val="0070C0"/>
                </a:solidFill>
                <a:effectLst>
                  <a:outerShdw blurRad="38100" dist="38100" dir="2700000" algn="tl">
                    <a:srgbClr val="000000">
                      <a:alpha val="43137"/>
                    </a:srgbClr>
                  </a:outerShdw>
                </a:effectLst>
                <a:latin typeface="+mj-lt"/>
                <a:ea typeface="黑体" pitchFamily="2" charset="-122"/>
              </a:rPr>
              <a:t>流</a:t>
            </a: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smtClean="0">
                <a:latin typeface="+mj-lt"/>
                <a:ea typeface="黑体" pitchFamily="2" charset="-122"/>
              </a:rPr>
              <a:t>要求</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则</a:t>
            </a:r>
            <a:r>
              <a:rPr lang="zh-CN" altLang="en-US" sz="2400" dirty="0">
                <a:latin typeface="+mj-lt"/>
                <a:ea typeface="黑体" pitchFamily="2" charset="-122"/>
              </a:rPr>
              <a:t>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r>
              <a:rPr lang="en-US" altLang="zh-CN" sz="2400" b="1" i="1" dirty="0">
                <a:solidFill>
                  <a:srgbClr val="C00000"/>
                </a:solidFill>
                <a:latin typeface="+mj-lt"/>
                <a:ea typeface="黑体" pitchFamily="2" charset="-122"/>
              </a:rPr>
              <a:t>f(</a:t>
            </a:r>
            <a:r>
              <a:rPr lang="en-US" altLang="zh-CN" sz="2400" b="1" i="1" dirty="0" err="1">
                <a:solidFill>
                  <a:srgbClr val="C00000"/>
                </a:solidFill>
                <a:latin typeface="+mj-lt"/>
                <a:ea typeface="黑体" pitchFamily="2" charset="-122"/>
              </a:rPr>
              <a:t>u,v</a:t>
            </a:r>
            <a:r>
              <a:rPr lang="en-US" altLang="zh-CN" sz="2400" b="1" i="1" dirty="0">
                <a:solidFill>
                  <a:srgbClr val="C00000"/>
                </a:solidFill>
                <a:latin typeface="+mj-lt"/>
                <a:ea typeface="黑体" pitchFamily="2" charset="-122"/>
              </a:rPr>
              <a:t>)</a:t>
            </a:r>
            <a:r>
              <a:rPr lang="zh-CN" altLang="en-US" sz="2400" b="1" dirty="0">
                <a:solidFill>
                  <a:srgbClr val="C00000"/>
                </a:solidFill>
                <a:latin typeface="+mj-lt"/>
                <a:ea typeface="黑体" pitchFamily="2" charset="-122"/>
              </a:rPr>
              <a:t>可以为正、为零、为负</a:t>
            </a:r>
            <a:endParaRPr lang="en-US" altLang="zh-CN" sz="2400" b="1" dirty="0">
              <a:solidFill>
                <a:srgbClr val="C00000"/>
              </a:solidFill>
              <a:latin typeface="+mj-lt"/>
              <a:ea typeface="黑体" pitchFamily="2" charset="-122"/>
            </a:endParaRPr>
          </a:p>
          <a:p>
            <a:r>
              <a:rPr lang="zh-CN" altLang="en-US" sz="2400" dirty="0" smtClean="0">
                <a:latin typeface="+mj-lt"/>
                <a:ea typeface="黑体" pitchFamily="2" charset="-122"/>
              </a:rPr>
              <a:t>流 </a:t>
            </a:r>
            <a:r>
              <a:rPr lang="en-US" altLang="zh-CN" sz="2400" i="1" dirty="0" smtClean="0">
                <a:latin typeface="+mj-lt"/>
                <a:ea typeface="黑体" pitchFamily="2" charset="-122"/>
              </a:rPr>
              <a:t>f </a:t>
            </a:r>
            <a:r>
              <a:rPr lang="zh-CN" altLang="en-US" sz="2400" dirty="0" smtClean="0">
                <a:latin typeface="+mj-lt"/>
                <a:ea typeface="黑体" pitchFamily="2" charset="-122"/>
              </a:rPr>
              <a:t>的</a:t>
            </a:r>
            <a:r>
              <a:rPr lang="zh-CN" altLang="en-US" sz="2400" dirty="0">
                <a:latin typeface="+mj-lt"/>
                <a:ea typeface="黑体" pitchFamily="2" charset="-122"/>
              </a:rPr>
              <a:t>值定义为</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en-US" altLang="zh-CN" sz="2400" dirty="0" smtClean="0">
                <a:latin typeface="+mj-lt"/>
                <a:ea typeface="黑体" pitchFamily="2" charset="-122"/>
              </a:rPr>
              <a:t>     </a:t>
            </a:r>
            <a:r>
              <a:rPr lang="zh-CN" altLang="en-US" sz="2400" dirty="0" smtClean="0">
                <a:latin typeface="+mj-lt"/>
                <a:ea typeface="黑体" pitchFamily="2" charset="-122"/>
              </a:rPr>
              <a:t>即</a:t>
            </a:r>
            <a:r>
              <a:rPr lang="zh-CN" altLang="en-US" sz="2400" dirty="0">
                <a:latin typeface="黑体" pitchFamily="2" charset="-122"/>
                <a:ea typeface="黑体" pitchFamily="2" charset="-122"/>
              </a:rPr>
              <a:t>从源点出发</a:t>
            </a:r>
            <a:r>
              <a:rPr lang="zh-CN" altLang="en-US" sz="2400" dirty="0" smtClean="0">
                <a:latin typeface="黑体" pitchFamily="2" charset="-122"/>
                <a:ea typeface="黑体" pitchFamily="2" charset="-122"/>
              </a:rPr>
              <a:t>的总流（｜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｜表示流的值，并不</a:t>
            </a:r>
            <a:r>
              <a:rPr lang="zh-CN" altLang="en-US" sz="2400" dirty="0" smtClean="0">
                <a:latin typeface="黑体" pitchFamily="2" charset="-122"/>
                <a:ea typeface="黑体" pitchFamily="2" charset="-122"/>
              </a:rPr>
              <a:t>表示</a:t>
            </a:r>
            <a:endParaRPr lang="en-US" altLang="zh-CN" sz="2400" dirty="0" smtClean="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a:t>
            </a:r>
            <a:r>
              <a:rPr lang="zh-CN" altLang="en-US" sz="2400" dirty="0" smtClean="0">
                <a:latin typeface="黑体" pitchFamily="2" charset="-122"/>
                <a:ea typeface="黑体" pitchFamily="2" charset="-122"/>
              </a:rPr>
              <a:t>  绝对值</a:t>
            </a:r>
            <a:r>
              <a:rPr lang="zh-CN" altLang="en-US" sz="2400" dirty="0">
                <a:latin typeface="黑体" pitchFamily="2" charset="-122"/>
                <a:ea typeface="黑体" pitchFamily="2" charset="-122"/>
              </a:rPr>
              <a:t>或势）</a:t>
            </a:r>
            <a:r>
              <a:rPr lang="en-US" altLang="zh-CN" sz="2400" dirty="0">
                <a:latin typeface="黑体" pitchFamily="2" charset="-122"/>
                <a:ea typeface="黑体" pitchFamily="2" charset="-122"/>
              </a:rPr>
              <a:t>   </a:t>
            </a:r>
            <a:endParaRPr lang="zh-CN" altLang="en-US"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xmlns="" val="3755925962"/>
              </p:ext>
            </p:extLst>
          </p:nvPr>
        </p:nvGraphicFramePr>
        <p:xfrm>
          <a:off x="6096000" y="3467100"/>
          <a:ext cx="1728788" cy="533400"/>
        </p:xfrm>
        <a:graphic>
          <a:graphicData uri="http://schemas.openxmlformats.org/presentationml/2006/ole">
            <p:oleObj spid="_x0000_s208950" name="公式" r:id="rId4" imgW="876300" imgH="342900" progId="Equation.3">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2757524934"/>
              </p:ext>
            </p:extLst>
          </p:nvPr>
        </p:nvGraphicFramePr>
        <p:xfrm>
          <a:off x="3468687" y="4800600"/>
          <a:ext cx="2206625" cy="549275"/>
        </p:xfrm>
        <a:graphic>
          <a:graphicData uri="http://schemas.openxmlformats.org/presentationml/2006/ole">
            <p:oleObj spid="_x0000_s208951" name="公式" r:id="rId5" imgW="965200" imgH="342900" progId="Equation.3">
              <p:embed/>
            </p:oleObj>
          </a:graphicData>
        </a:graphic>
      </p:graphicFrame>
    </p:spTree>
    <p:extLst>
      <p:ext uri="{BB962C8B-B14F-4D97-AF65-F5344CB8AC3E}">
        <p14:creationId xmlns:p14="http://schemas.microsoft.com/office/powerpoint/2010/main" xmlns="" val="37443034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a:t>
            </a:r>
            <a:r>
              <a:rPr lang="zh-CN" altLang="en-US" sz="2000" dirty="0" smtClean="0">
                <a:latin typeface="黑体" pitchFamily="2" charset="-122"/>
                <a:ea typeface="黑体" pitchFamily="2" charset="-122"/>
              </a:rPr>
              <a:t>容量</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a:t>
            </a:r>
            <a:r>
              <a:rPr lang="zh-CN" altLang="en-US" sz="2000" dirty="0" smtClean="0">
                <a:latin typeface="黑体" pitchFamily="2" charset="-122"/>
                <a:ea typeface="黑体" pitchFamily="2" charset="-122"/>
              </a:rPr>
              <a:t>负</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由此得：</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r>
              <a:rPr lang="zh-CN" altLang="en-US" sz="2400" i="1" dirty="0">
                <a:solidFill>
                  <a:srgbClr val="C00000"/>
                </a:solidFill>
                <a:latin typeface="黑体" pitchFamily="2" charset="-122"/>
                <a:ea typeface="黑体" pitchFamily="2" charset="-122"/>
              </a:rPr>
              <a:t>即进入一个顶点的总流为</a:t>
            </a:r>
            <a:r>
              <a:rPr lang="en-US" altLang="zh-CN" sz="2400" i="1" dirty="0">
                <a:solidFill>
                  <a:srgbClr val="C00000"/>
                </a:solidFill>
                <a:latin typeface="黑体" pitchFamily="2" charset="-122"/>
                <a:ea typeface="黑体" pitchFamily="2" charset="-122"/>
              </a:rPr>
              <a:t>0</a:t>
            </a:r>
            <a:r>
              <a:rPr lang="en-US" altLang="zh-CN" sz="2400" dirty="0">
                <a:latin typeface="黑体" pitchFamily="2" charset="-122"/>
                <a:ea typeface="黑体" pitchFamily="2" charset="-122"/>
              </a:rPr>
              <a:t>.</a:t>
            </a: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2851845352"/>
              </p:ext>
            </p:extLst>
          </p:nvPr>
        </p:nvGraphicFramePr>
        <p:xfrm>
          <a:off x="2286000" y="3657600"/>
          <a:ext cx="1728787" cy="719137"/>
        </p:xfrm>
        <a:graphic>
          <a:graphicData uri="http://schemas.openxmlformats.org/presentationml/2006/ole">
            <p:oleObj spid="_x0000_s209948" name="公式" r:id="rId4" imgW="876300" imgH="342900" progId="Equation.3">
              <p:embed/>
            </p:oleObj>
          </a:graphicData>
        </a:graphic>
      </p:graphicFrame>
    </p:spTree>
    <p:extLst>
      <p:ext uri="{BB962C8B-B14F-4D97-AF65-F5344CB8AC3E}">
        <p14:creationId xmlns:p14="http://schemas.microsoft.com/office/powerpoint/2010/main" xmlns="" val="23345400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当</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都不在</a:t>
            </a:r>
            <a:r>
              <a:rPr lang="en-US" altLang="zh-CN" sz="2400" dirty="0">
                <a:latin typeface="+mj-lt"/>
                <a:ea typeface="黑体" pitchFamily="2" charset="-122"/>
              </a:rPr>
              <a:t>E</a:t>
            </a:r>
            <a:r>
              <a:rPr lang="zh-CN" altLang="en-US" sz="2400" dirty="0">
                <a:latin typeface="+mj-lt"/>
                <a:ea typeface="黑体" pitchFamily="2" charset="-122"/>
              </a:rPr>
              <a:t>中，则</a:t>
            </a:r>
            <a:r>
              <a:rPr lang="en-US" altLang="zh-CN" sz="2400" i="1" dirty="0" err="1">
                <a:latin typeface="+mj-lt"/>
                <a:ea typeface="黑体" pitchFamily="2" charset="-122"/>
              </a:rPr>
              <a:t>u,v</a:t>
            </a:r>
            <a:r>
              <a:rPr lang="zh-CN" altLang="en-US" sz="2400" dirty="0">
                <a:latin typeface="+mj-lt"/>
                <a:ea typeface="黑体" pitchFamily="2" charset="-122"/>
              </a:rPr>
              <a:t>之间不可能有网络流。即</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)=0</a:t>
            </a:r>
            <a:r>
              <a:rPr lang="en-US" altLang="zh-CN" sz="2400" dirty="0">
                <a:latin typeface="+mj-lt"/>
                <a:ea typeface="黑体" pitchFamily="2" charset="-122"/>
              </a:rPr>
              <a:t>.</a:t>
            </a:r>
          </a:p>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r>
              <a:rPr lang="zh-CN" altLang="en-US" dirty="0">
                <a:latin typeface="黑体" pitchFamily="2" charset="-122"/>
                <a:ea typeface="黑体" pitchFamily="2" charset="-122"/>
              </a:rPr>
              <a:t>离开某个顶点的正网络流定义</a:t>
            </a:r>
            <a:r>
              <a:rPr lang="zh-CN" altLang="en-US" dirty="0" smtClean="0">
                <a:latin typeface="黑体" pitchFamily="2" charset="-122"/>
                <a:ea typeface="黑体" pitchFamily="2" charset="-122"/>
              </a:rPr>
              <a:t>为</a:t>
            </a:r>
            <a:r>
              <a:rPr lang="en-US" altLang="zh-CN" dirty="0" smtClean="0">
                <a:latin typeface="黑体" pitchFamily="2" charset="-122"/>
                <a:ea typeface="黑体" pitchFamily="2" charset="-122"/>
              </a:rPr>
              <a:t>:</a:t>
            </a:r>
            <a:endParaRPr lang="en-US" altLang="zh-CN" dirty="0">
              <a:latin typeface="黑体" pitchFamily="2" charset="-122"/>
              <a:ea typeface="黑体" pitchFamily="2" charset="-122"/>
            </a:endParaRPr>
          </a:p>
          <a:p>
            <a:endParaRPr lang="en-US" altLang="zh-CN" dirty="0">
              <a:latin typeface="黑体" pitchFamily="2" charset="-122"/>
              <a:ea typeface="黑体" pitchFamily="2" charset="-122"/>
            </a:endParaRPr>
          </a:p>
          <a:p>
            <a:endParaRPr lang="en-US" altLang="zh-CN" sz="2400" dirty="0" smtClean="0">
              <a:latin typeface="+mj-lt"/>
              <a:ea typeface="黑体" pitchFamily="2" charset="-122"/>
            </a:endParaRPr>
          </a:p>
          <a:p>
            <a:r>
              <a:rPr lang="zh-CN" altLang="en-US" sz="2400" dirty="0" smtClean="0">
                <a:latin typeface="+mj-lt"/>
                <a:ea typeface="黑体" pitchFamily="2" charset="-122"/>
              </a:rPr>
              <a:t>定义</a:t>
            </a:r>
            <a:r>
              <a:rPr lang="zh-CN" altLang="en-US" sz="2400" dirty="0">
                <a:latin typeface="+mj-lt"/>
                <a:ea typeface="黑体" pitchFamily="2" charset="-122"/>
              </a:rPr>
              <a:t>某个顶点处的总的净流</a:t>
            </a:r>
            <a:r>
              <a:rPr lang="zh-CN" altLang="en-US" sz="2400" dirty="0" smtClean="0">
                <a:latin typeface="+mj-lt"/>
                <a:ea typeface="黑体" pitchFamily="2" charset="-122"/>
              </a:rPr>
              <a:t>为</a:t>
            </a:r>
            <a:r>
              <a:rPr lang="zh-CN" altLang="en-US" sz="2400" dirty="0" smtClean="0">
                <a:solidFill>
                  <a:srgbClr val="FF0000"/>
                </a:solidFill>
                <a:latin typeface="+mj-lt"/>
                <a:ea typeface="黑体" pitchFamily="2" charset="-122"/>
              </a:rPr>
              <a:t>离开</a:t>
            </a:r>
            <a:r>
              <a:rPr lang="zh-CN" altLang="en-US" sz="2400" dirty="0" smtClean="0">
                <a:latin typeface="+mj-lt"/>
                <a:ea typeface="黑体" pitchFamily="2" charset="-122"/>
              </a:rPr>
              <a:t>该顶点的总的</a:t>
            </a:r>
            <a:r>
              <a:rPr lang="zh-CN" altLang="en-US" sz="2400" dirty="0" smtClean="0">
                <a:solidFill>
                  <a:srgbClr val="FF0000"/>
                </a:solidFill>
                <a:latin typeface="+mj-lt"/>
                <a:ea typeface="黑体" pitchFamily="2" charset="-122"/>
              </a:rPr>
              <a:t>正流量</a:t>
            </a:r>
            <a:r>
              <a:rPr lang="zh-CN" altLang="en-US" sz="2400" dirty="0" smtClean="0">
                <a:latin typeface="+mj-lt"/>
                <a:ea typeface="黑体" pitchFamily="2" charset="-122"/>
              </a:rPr>
              <a:t>减去</a:t>
            </a:r>
            <a:r>
              <a:rPr lang="zh-CN" altLang="en-US" sz="2400" dirty="0">
                <a:solidFill>
                  <a:srgbClr val="FF0000"/>
                </a:solidFill>
                <a:latin typeface="+mj-lt"/>
                <a:ea typeface="黑体" pitchFamily="2" charset="-122"/>
              </a:rPr>
              <a:t>进入</a:t>
            </a:r>
            <a:r>
              <a:rPr lang="zh-CN" altLang="en-US" sz="2400" dirty="0">
                <a:latin typeface="+mj-lt"/>
                <a:ea typeface="黑体" pitchFamily="2" charset="-122"/>
              </a:rPr>
              <a:t>该顶点的总的</a:t>
            </a:r>
            <a:r>
              <a:rPr lang="zh-CN" altLang="en-US" sz="2400" dirty="0">
                <a:solidFill>
                  <a:srgbClr val="FF0000"/>
                </a:solidFill>
                <a:latin typeface="+mj-lt"/>
                <a:ea typeface="黑体" pitchFamily="2" charset="-122"/>
              </a:rPr>
              <a:t>正流量</a:t>
            </a:r>
            <a:r>
              <a:rPr lang="zh-CN" altLang="en-US" sz="2400" dirty="0" smtClean="0">
                <a:latin typeface="+mj-lt"/>
                <a:ea typeface="黑体" pitchFamily="2" charset="-122"/>
              </a:rPr>
              <a:t>。</a:t>
            </a:r>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xmlns="" val="2197378679"/>
              </p:ext>
            </p:extLst>
          </p:nvPr>
        </p:nvGraphicFramePr>
        <p:xfrm>
          <a:off x="3429000" y="3124200"/>
          <a:ext cx="1776412" cy="779462"/>
        </p:xfrm>
        <a:graphic>
          <a:graphicData uri="http://schemas.openxmlformats.org/presentationml/2006/ole">
            <p:oleObj spid="_x0000_s210998" name="公式" r:id="rId4" imgW="749300" imgH="457200" progId="Equation.3">
              <p:embed/>
            </p:oleObj>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xmlns="" val="4217692420"/>
              </p:ext>
            </p:extLst>
          </p:nvPr>
        </p:nvGraphicFramePr>
        <p:xfrm>
          <a:off x="3657600" y="4419600"/>
          <a:ext cx="1382713" cy="896938"/>
        </p:xfrm>
        <a:graphic>
          <a:graphicData uri="http://schemas.openxmlformats.org/presentationml/2006/ole">
            <p:oleObj spid="_x0000_s210999" name="公式" r:id="rId5" imgW="749300" imgH="457200" progId="Equation.3">
              <p:embed/>
            </p:oleObj>
          </a:graphicData>
        </a:graphic>
      </p:graphicFrame>
    </p:spTree>
    <p:extLst>
      <p:ext uri="{BB962C8B-B14F-4D97-AF65-F5344CB8AC3E}">
        <p14:creationId xmlns:p14="http://schemas.microsoft.com/office/powerpoint/2010/main" xmlns="" val="18503463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1</a:t>
            </a:r>
            <a:r>
              <a:rPr lang="en-US" altLang="zh-CN" sz="2400" dirty="0">
                <a:solidFill>
                  <a:srgbClr val="C00000"/>
                </a:solidFill>
                <a:latin typeface="+mj-lt"/>
                <a:ea typeface="黑体" pitchFamily="2" charset="-122"/>
              </a:rPr>
              <a:t>.</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xmlns="" val="858523121"/>
              </p:ext>
            </p:extLst>
          </p:nvPr>
        </p:nvGraphicFramePr>
        <p:xfrm>
          <a:off x="1079500" y="2362200"/>
          <a:ext cx="5702300" cy="2133600"/>
        </p:xfrm>
        <a:graphic>
          <a:graphicData uri="http://schemas.openxmlformats.org/presentationml/2006/ole">
            <p:oleObj spid="_x0000_s213020" name="Equation" r:id="rId4" imgW="2616120" imgH="1143000" progId="Equation.DSMT4">
              <p:embed/>
            </p:oleObj>
          </a:graphicData>
        </a:graphic>
      </p:graphicFrame>
    </p:spTree>
    <p:extLst>
      <p:ext uri="{BB962C8B-B14F-4D97-AF65-F5344CB8AC3E}">
        <p14:creationId xmlns:p14="http://schemas.microsoft.com/office/powerpoint/2010/main" xmlns="" val="13324219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，进入某个非源点非汇点顶点的正网络流必须等于离开该是顶点的正网络流</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a:t>
            </a:r>
            <a:r>
              <a:rPr lang="zh-CN" altLang="en-US" sz="2400" dirty="0" smtClean="0">
                <a:latin typeface="+mj-lt"/>
                <a:ea typeface="黑体" pitchFamily="2" charset="-122"/>
              </a:rPr>
              <a:t>所有 </a:t>
            </a:r>
            <a:r>
              <a:rPr lang="en-US" altLang="zh-CN" sz="2400" i="1" dirty="0" smtClean="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smtClean="0">
                <a:latin typeface="+mj-lt"/>
                <a:ea typeface="黑体" pitchFamily="2" charset="-122"/>
              </a:rPr>
              <a:t>有 </a:t>
            </a:r>
            <a:r>
              <a:rPr lang="en-US" altLang="zh-CN" sz="2400" i="1" dirty="0" smtClean="0">
                <a:latin typeface="+mj-lt"/>
                <a:ea typeface="黑体" pitchFamily="2" charset="-122"/>
              </a:rPr>
              <a:t>f(</a:t>
            </a:r>
            <a:r>
              <a:rPr lang="en-US" altLang="zh-CN" sz="2400" i="1" dirty="0" err="1" smtClean="0">
                <a:latin typeface="+mj-lt"/>
                <a:ea typeface="黑体" pitchFamily="2" charset="-122"/>
              </a:rPr>
              <a:t>u,V</a:t>
            </a:r>
            <a:r>
              <a:rPr lang="en-US" altLang="zh-CN" sz="2400" i="1" dirty="0" smtClean="0">
                <a:latin typeface="+mj-lt"/>
                <a:ea typeface="黑体" pitchFamily="2" charset="-122"/>
              </a:rPr>
              <a:t>) = 0</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smtClean="0">
                <a:latin typeface="+mj-lt"/>
                <a:ea typeface="黑体" pitchFamily="2" charset="-122"/>
              </a:rPr>
              <a:t>为</a:t>
            </a:r>
            <a:r>
              <a:rPr lang="zh-CN" altLang="en-US" sz="2400" dirty="0">
                <a:latin typeface="+mj-lt"/>
                <a:ea typeface="黑体" pitchFamily="2" charset="-122"/>
              </a:rPr>
              <a:t>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a:t>
            </a:r>
            <a:r>
              <a:rPr lang="en-US" altLang="zh-CN" sz="2400" i="1" dirty="0" smtClean="0">
                <a:latin typeface="+mj-lt"/>
                <a:ea typeface="黑体" pitchFamily="2" charset="-122"/>
              </a:rPr>
              <a:t>) = f(</a:t>
            </a:r>
            <a:r>
              <a:rPr lang="en-US" altLang="zh-CN" sz="2400" i="1" dirty="0" err="1" smtClean="0">
                <a:latin typeface="+mj-lt"/>
                <a:ea typeface="黑体" pitchFamily="2" charset="-122"/>
              </a:rPr>
              <a:t>s,V</a:t>
            </a:r>
            <a:r>
              <a:rPr lang="en-US" altLang="zh-CN" sz="2400" i="1" dirty="0">
                <a:latin typeface="+mj-lt"/>
                <a:ea typeface="黑体" pitchFamily="2" charset="-122"/>
              </a:rPr>
              <a:t>)</a:t>
            </a:r>
            <a:r>
              <a:rPr lang="zh-CN" altLang="en-US" sz="2400" dirty="0" smtClean="0">
                <a:latin typeface="+mj-lt"/>
                <a:ea typeface="黑体" pitchFamily="2" charset="-122"/>
              </a:rPr>
              <a:t>，</a:t>
            </a:r>
            <a:r>
              <a:rPr lang="zh-CN" altLang="en-US" sz="2400" dirty="0">
                <a:latin typeface="+mj-lt"/>
                <a:ea typeface="黑体" pitchFamily="2" charset="-122"/>
              </a:rPr>
              <a:t>其中</a:t>
            </a:r>
            <a:r>
              <a:rPr lang="en-US" altLang="zh-CN" sz="2400" i="1" dirty="0" smtClean="0">
                <a:latin typeface="+mj-lt"/>
                <a:ea typeface="黑体" pitchFamily="2" charset="-122"/>
              </a:rPr>
              <a:t>V - s</a:t>
            </a:r>
            <a:r>
              <a:rPr lang="zh-CN" altLang="en-US" sz="2400" dirty="0">
                <a:latin typeface="+mj-lt"/>
                <a:ea typeface="黑体" pitchFamily="2" charset="-122"/>
              </a:rPr>
              <a:t>就是指</a:t>
            </a:r>
            <a:r>
              <a:rPr lang="zh-CN" altLang="en-US" sz="2400" dirty="0" smtClean="0">
                <a:latin typeface="+mj-lt"/>
                <a:ea typeface="黑体" pitchFamily="2" charset="-122"/>
              </a:rPr>
              <a:t>集合</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V-</a:t>
            </a:r>
            <a:r>
              <a:rPr lang="en-US" altLang="zh-CN" sz="2400" i="1" dirty="0">
                <a:latin typeface="+mj-lt"/>
                <a:ea typeface="黑体" pitchFamily="2" charset="-122"/>
              </a:rPr>
              <a:t>{s}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xmlns="" val="2249736289"/>
              </p:ext>
            </p:extLst>
          </p:nvPr>
        </p:nvGraphicFramePr>
        <p:xfrm>
          <a:off x="4800600" y="2598738"/>
          <a:ext cx="3338513" cy="754062"/>
        </p:xfrm>
        <a:graphic>
          <a:graphicData uri="http://schemas.openxmlformats.org/presentationml/2006/ole">
            <p:oleObj spid="_x0000_s211996" name="公式" r:id="rId4" imgW="1574117" imgH="355446" progId="Equation.3">
              <p:embed/>
            </p:oleObj>
          </a:graphicData>
        </a:graphic>
      </p:graphicFrame>
    </p:spTree>
    <p:extLst>
      <p:ext uri="{BB962C8B-B14F-4D97-AF65-F5344CB8AC3E}">
        <p14:creationId xmlns:p14="http://schemas.microsoft.com/office/powerpoint/2010/main" xmlns="" val="36991375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a:t>
            </a:r>
            <a:r>
              <a:rPr lang="zh-CN" altLang="en-US" sz="2400" i="1" dirty="0" smtClean="0">
                <a:solidFill>
                  <a:srgbClr val="C00000"/>
                </a:solidFill>
                <a:latin typeface="+mj-lt"/>
                <a:ea typeface="黑体" pitchFamily="2" charset="-122"/>
              </a:rPr>
              <a:t>性</a:t>
            </a:r>
            <a:r>
              <a:rPr lang="zh-CN" altLang="en-US" sz="2400" dirty="0" smtClean="0">
                <a:latin typeface="+mj-lt"/>
                <a:ea typeface="黑体" pitchFamily="2" charset="-122"/>
              </a:rPr>
              <a:t>，除了</a:t>
            </a:r>
            <a:r>
              <a:rPr lang="zh-CN" altLang="en-US" sz="2400" dirty="0">
                <a:latin typeface="+mj-lt"/>
                <a:ea typeface="黑体" pitchFamily="2" charset="-122"/>
              </a:rPr>
              <a:t>源点和汇点</a:t>
            </a:r>
            <a:r>
              <a:rPr lang="zh-CN" altLang="en-US" sz="2400" dirty="0" smtClean="0">
                <a:latin typeface="+mj-lt"/>
                <a:ea typeface="黑体" pitchFamily="2" charset="-122"/>
              </a:rPr>
              <a:t>外，对于</a:t>
            </a:r>
            <a:r>
              <a:rPr lang="zh-CN" altLang="en-US" sz="2400" dirty="0">
                <a:latin typeface="+mj-lt"/>
                <a:ea typeface="黑体" pitchFamily="2" charset="-122"/>
              </a:rPr>
              <a:t>所有顶点</a:t>
            </a:r>
            <a:r>
              <a:rPr lang="zh-CN" altLang="en-US" sz="2400" dirty="0" smtClean="0">
                <a:latin typeface="+mj-lt"/>
                <a:ea typeface="黑体" pitchFamily="2" charset="-122"/>
              </a:rPr>
              <a:t>而言，进入</a:t>
            </a:r>
            <a:r>
              <a:rPr lang="zh-CN" altLang="en-US" sz="2400" dirty="0">
                <a:latin typeface="+mj-lt"/>
                <a:ea typeface="黑体" pitchFamily="2" charset="-122"/>
              </a:rPr>
              <a:t>顶点的总的正流量等于离开该顶点的总的正</a:t>
            </a:r>
            <a:r>
              <a:rPr lang="zh-CN" altLang="en-US" sz="2400" dirty="0" smtClean="0">
                <a:latin typeface="+mj-lt"/>
                <a:ea typeface="黑体" pitchFamily="2" charset="-122"/>
              </a:rPr>
              <a:t>流量。根据定义</a:t>
            </a:r>
            <a:r>
              <a:rPr lang="zh-CN" altLang="en-US" sz="2400" dirty="0">
                <a:latin typeface="+mj-lt"/>
                <a:ea typeface="黑体" pitchFamily="2" charset="-122"/>
              </a:rPr>
              <a:t>，</a:t>
            </a:r>
            <a:r>
              <a:rPr lang="zh-CN" altLang="en-US" sz="2400" dirty="0" smtClean="0">
                <a:latin typeface="+mj-lt"/>
                <a:ea typeface="黑体" pitchFamily="2" charset="-122"/>
              </a:rPr>
              <a:t>源点</a:t>
            </a:r>
            <a:r>
              <a:rPr lang="zh-CN" altLang="en-US" sz="2400" dirty="0">
                <a:latin typeface="+mj-lt"/>
                <a:ea typeface="黑体" pitchFamily="2" charset="-122"/>
              </a:rPr>
              <a:t>顶点总的净流量大于</a:t>
            </a:r>
            <a:r>
              <a:rPr lang="en-US" altLang="zh-CN" sz="2400" dirty="0" smtClean="0">
                <a:latin typeface="+mj-lt"/>
                <a:ea typeface="黑体" pitchFamily="2" charset="-122"/>
              </a:rPr>
              <a:t>0</a:t>
            </a:r>
            <a:r>
              <a:rPr lang="zh-CN" altLang="en-US" sz="2400" dirty="0" smtClean="0">
                <a:latin typeface="+mj-lt"/>
                <a:ea typeface="黑体" pitchFamily="2" charset="-122"/>
              </a:rPr>
              <a:t>；而</a:t>
            </a:r>
            <a:r>
              <a:rPr lang="zh-CN" altLang="en-US" sz="2400" dirty="0">
                <a:latin typeface="+mj-lt"/>
                <a:ea typeface="黑体" pitchFamily="2" charset="-122"/>
              </a:rPr>
              <a:t>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a:t>
            </a:r>
            <a:r>
              <a:rPr lang="zh-CN" altLang="en-US" sz="2400" dirty="0" smtClean="0">
                <a:latin typeface="+mj-lt"/>
                <a:ea typeface="黑体" pitchFamily="2" charset="-122"/>
              </a:rPr>
              <a:t>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xmlns="" val="2911944288"/>
              </p:ext>
            </p:extLst>
          </p:nvPr>
        </p:nvGraphicFramePr>
        <p:xfrm>
          <a:off x="2381250" y="3276600"/>
          <a:ext cx="4154488" cy="2438400"/>
        </p:xfrm>
        <a:graphic>
          <a:graphicData uri="http://schemas.openxmlformats.org/presentationml/2006/ole">
            <p:oleObj spid="_x0000_s214044" name="公式" r:id="rId4" imgW="2286000" imgH="1346040" progId="Equation.3">
              <p:embed/>
            </p:oleObj>
          </a:graphicData>
        </a:graphic>
      </p:graphicFrame>
    </p:spTree>
    <p:extLst>
      <p:ext uri="{BB962C8B-B14F-4D97-AF65-F5344CB8AC3E}">
        <p14:creationId xmlns:p14="http://schemas.microsoft.com/office/powerpoint/2010/main" xmlns="" val="30862660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a:t>
            </a:r>
            <a:r>
              <a:rPr lang="zh-CN" altLang="en-US" sz="2400" b="1" dirty="0" smtClean="0"/>
              <a:t>流</a:t>
            </a:r>
            <a:endParaRPr lang="en-US" altLang="zh-CN" sz="2400" b="1" dirty="0"/>
          </a:p>
        </p:txBody>
      </p:sp>
      <p:pic>
        <p:nvPicPr>
          <p:cNvPr id="4" name="Picture 4"/>
          <p:cNvPicPr>
            <a:picLocks noChangeAspect="1" noChangeArrowheads="1"/>
          </p:cNvPicPr>
          <p:nvPr/>
        </p:nvPicPr>
        <p:blipFill>
          <a:blip r:embed="rId3" cstate="print"/>
          <a:srcRect/>
          <a:stretch>
            <a:fillRect/>
          </a:stretch>
        </p:blipFill>
        <p:spPr bwMode="auto">
          <a:xfrm>
            <a:off x="1344216" y="2438400"/>
            <a:ext cx="6047184" cy="2682409"/>
          </a:xfrm>
          <a:prstGeom prst="rect">
            <a:avLst/>
          </a:prstGeom>
          <a:noFill/>
          <a:ln w="9525">
            <a:noFill/>
            <a:miter lim="800000"/>
            <a:headEnd/>
            <a:tailEnd/>
          </a:ln>
        </p:spPr>
      </p:pic>
    </p:spTree>
    <p:extLst>
      <p:ext uri="{BB962C8B-B14F-4D97-AF65-F5344CB8AC3E}">
        <p14:creationId xmlns:p14="http://schemas.microsoft.com/office/powerpoint/2010/main" xmlns=""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连通性</a:t>
            </a:r>
            <a:endParaRPr lang="en-US" sz="3600" b="1" dirty="0" smtClean="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a:t>
            </a:r>
            <a:r>
              <a:rPr lang="zh-CN" altLang="en-US" sz="2400" b="1" dirty="0" smtClean="0"/>
              <a:t>无向图，如果任意两个节点之间都存在一条</a:t>
            </a:r>
            <a:r>
              <a:rPr lang="zh-CN" altLang="en-US" sz="2400" b="1" dirty="0" smtClean="0">
                <a:solidFill>
                  <a:srgbClr val="FF0000"/>
                </a:solidFill>
              </a:rPr>
              <a:t>路径连接</a:t>
            </a:r>
            <a:r>
              <a:rPr lang="zh-CN" altLang="en-US" sz="2400" b="1" dirty="0" smtClean="0"/>
              <a:t>，则称这个无向图为</a:t>
            </a:r>
            <a:r>
              <a:rPr lang="zh-CN" altLang="en-US" sz="2400" b="1" i="1" dirty="0" smtClean="0">
                <a:solidFill>
                  <a:srgbClr val="FF0000"/>
                </a:solidFill>
              </a:rPr>
              <a:t>连通图</a:t>
            </a:r>
            <a:r>
              <a:rPr lang="zh-CN" altLang="en-US" sz="2400" b="1" dirty="0" smtClean="0"/>
              <a:t>。</a:t>
            </a:r>
            <a:endParaRPr lang="en-US" sz="2400" b="1" dirty="0" smtClean="0"/>
          </a:p>
          <a:p>
            <a:r>
              <a:rPr lang="zh-CN" altLang="en-US" sz="2400" b="1" dirty="0" smtClean="0"/>
              <a:t>对于一个有向图，如果任意</a:t>
            </a:r>
            <a:r>
              <a:rPr lang="en-US" altLang="zh-CN" sz="2400" b="1" dirty="0" smtClean="0"/>
              <a:t>2</a:t>
            </a:r>
            <a:r>
              <a:rPr lang="zh-CN" altLang="en-US" sz="2400" b="1" dirty="0" smtClean="0"/>
              <a:t>个节点之间都存在一条</a:t>
            </a:r>
            <a:r>
              <a:rPr lang="zh-CN" altLang="en-US" sz="2400" b="1" dirty="0" smtClean="0">
                <a:solidFill>
                  <a:srgbClr val="FF0000"/>
                </a:solidFill>
              </a:rPr>
              <a:t>有向</a:t>
            </a:r>
            <a:r>
              <a:rPr lang="zh-CN" altLang="en-US" sz="2400" b="1" dirty="0" smtClean="0"/>
              <a:t>路径连接，则称之为</a:t>
            </a:r>
            <a:r>
              <a:rPr lang="zh-CN" altLang="en-US" sz="2400" b="1" i="1" dirty="0" smtClean="0">
                <a:solidFill>
                  <a:srgbClr val="FF0000"/>
                </a:solidFill>
              </a:rPr>
              <a:t>强连通图</a:t>
            </a:r>
            <a:r>
              <a:rPr lang="zh-CN" altLang="en-US" sz="2400" b="1" dirty="0" smtClean="0"/>
              <a:t>。</a:t>
            </a:r>
            <a:endParaRPr lang="en-US" sz="2400" b="1"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zh-CN" altLang="en-US" sz="2400" b="1" dirty="0" smtClean="0"/>
              <a:t>，则称之为</a:t>
            </a:r>
            <a:r>
              <a:rPr lang="zh-CN" altLang="en-US" sz="2400" b="1" i="1" dirty="0" smtClean="0">
                <a:solidFill>
                  <a:srgbClr val="FF0000"/>
                </a:solidFill>
              </a:rPr>
              <a:t>稀疏图</a:t>
            </a:r>
            <a:r>
              <a:rPr lang="zh-CN" altLang="en-US" sz="2400" b="1" dirty="0"/>
              <a:t>。</a:t>
            </a:r>
            <a:endParaRPr lang="en-US" sz="2400" b="1" baseline="30000"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en-US" sz="2400" b="1" baseline="30000" dirty="0" smtClean="0"/>
              <a:t>2</a:t>
            </a:r>
            <a:r>
              <a:rPr lang="zh-CN" altLang="en-US" sz="2400" b="1" dirty="0" smtClean="0"/>
              <a:t>，则称之为</a:t>
            </a:r>
            <a:r>
              <a:rPr lang="zh-CN" altLang="en-US" sz="2400" b="1" i="1" dirty="0" smtClean="0">
                <a:solidFill>
                  <a:srgbClr val="FF0000"/>
                </a:solidFill>
              </a:rPr>
              <a:t>稠密图</a:t>
            </a:r>
            <a:r>
              <a:rPr lang="zh-CN" altLang="en-US" sz="2400" b="1" dirty="0" smtClean="0"/>
              <a:t>。</a:t>
            </a:r>
            <a:endParaRPr lang="en-US" sz="2400" b="1" baseline="30000" dirty="0" smtClean="0"/>
          </a:p>
        </p:txBody>
      </p:sp>
    </p:spTree>
    <p:extLst>
      <p:ext uri="{BB962C8B-B14F-4D97-AF65-F5344CB8AC3E}">
        <p14:creationId xmlns:p14="http://schemas.microsoft.com/office/powerpoint/2010/main" xmlns="" val="42526715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本</a:t>
            </a:r>
            <a:r>
              <a:rPr lang="zh-CN" altLang="en-US" sz="2400" dirty="0">
                <a:latin typeface="+mj-lt"/>
                <a:ea typeface="黑体" pitchFamily="2" charset="-122"/>
              </a:rPr>
              <a:t>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a:t>
            </a:r>
            <a:r>
              <a:rPr lang="zh-CN" altLang="en-US" sz="2400" dirty="0">
                <a:solidFill>
                  <a:srgbClr val="FF0000"/>
                </a:solidFill>
                <a:latin typeface="+mj-lt"/>
                <a:ea typeface="黑体" pitchFamily="2" charset="-122"/>
              </a:rPr>
              <a:t>最大流最小割定</a:t>
            </a:r>
            <a:r>
              <a:rPr lang="zh-CN" altLang="en-US" sz="2400" dirty="0">
                <a:latin typeface="+mj-lt"/>
                <a:ea typeface="黑体" pitchFamily="2" charset="-122"/>
              </a:rPr>
              <a:t>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smtClean="0">
              <a:latin typeface="+mj-lt"/>
            </a:endParaRPr>
          </a:p>
        </p:txBody>
      </p:sp>
    </p:spTree>
    <p:extLst>
      <p:ext uri="{BB962C8B-B14F-4D97-AF65-F5344CB8AC3E}">
        <p14:creationId xmlns:p14="http://schemas.microsoft.com/office/powerpoint/2010/main" xmlns="" val="33154890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smtClean="0">
              <a:latin typeface="+mj-lt"/>
              <a:ea typeface="黑体" pitchFamily="2" charset="-122"/>
            </a:endParaRPr>
          </a:p>
          <a:p>
            <a:r>
              <a:rPr lang="zh-CN" altLang="en-US" sz="2400" dirty="0" smtClean="0">
                <a:latin typeface="+mj-lt"/>
                <a:ea typeface="黑体" pitchFamily="2" charset="-122"/>
              </a:rPr>
              <a:t>即</a:t>
            </a:r>
            <a:r>
              <a:rPr lang="zh-CN" altLang="en-US" sz="2400" dirty="0">
                <a:latin typeface="+mj-lt"/>
                <a:ea typeface="黑体" pitchFamily="2" charset="-122"/>
              </a:rPr>
              <a:t>初始状态时流的值为</a:t>
            </a:r>
            <a:r>
              <a:rPr lang="en-US" altLang="zh-CN" sz="2400" dirty="0" smtClean="0">
                <a:latin typeface="+mj-lt"/>
                <a:ea typeface="黑体" pitchFamily="2" charset="-122"/>
              </a:rPr>
              <a:t>0</a:t>
            </a:r>
            <a:r>
              <a:rPr lang="zh-CN" altLang="en-US" sz="2400" dirty="0" smtClean="0">
                <a:latin typeface="+mj-lt"/>
                <a:ea typeface="黑体" pitchFamily="2" charset="-122"/>
              </a:rPr>
              <a:t>。在</a:t>
            </a:r>
            <a:r>
              <a:rPr lang="zh-CN" altLang="en-US" sz="2400" dirty="0">
                <a:latin typeface="+mj-lt"/>
                <a:ea typeface="黑体" pitchFamily="2" charset="-122"/>
              </a:rPr>
              <a:t>每次迭代中，可通过“增广路径”来增加流值。增广路径可以看作是从</a:t>
            </a:r>
            <a:r>
              <a:rPr lang="zh-CN" altLang="en-US" sz="2400" dirty="0">
                <a:solidFill>
                  <a:srgbClr val="C00000"/>
                </a:solidFill>
                <a:latin typeface="+mj-lt"/>
                <a:ea typeface="黑体" pitchFamily="2" charset="-122"/>
              </a:rPr>
              <a:t>源点</a:t>
            </a:r>
            <a:r>
              <a:rPr lang="en-US" altLang="zh-CN" sz="2400" i="1" dirty="0">
                <a:solidFill>
                  <a:srgbClr val="C00000"/>
                </a:solidFill>
                <a:latin typeface="+mj-lt"/>
                <a:ea typeface="黑体" pitchFamily="2" charset="-122"/>
              </a:rPr>
              <a:t>s</a:t>
            </a:r>
            <a:r>
              <a:rPr lang="zh-CN" altLang="en-US" sz="2400" dirty="0">
                <a:latin typeface="+mj-lt"/>
                <a:ea typeface="黑体" pitchFamily="2" charset="-122"/>
              </a:rPr>
              <a:t>到</a:t>
            </a:r>
            <a:r>
              <a:rPr lang="zh-CN" altLang="en-US" sz="2400" dirty="0">
                <a:solidFill>
                  <a:srgbClr val="C00000"/>
                </a:solidFill>
                <a:latin typeface="+mj-lt"/>
                <a:ea typeface="黑体" pitchFamily="2" charset="-122"/>
              </a:rPr>
              <a:t>汇点</a:t>
            </a:r>
            <a:r>
              <a:rPr lang="en-US" altLang="zh-CN" sz="2400" i="1" dirty="0">
                <a:solidFill>
                  <a:srgbClr val="C00000"/>
                </a:solidFill>
                <a:latin typeface="+mj-lt"/>
                <a:ea typeface="黑体" pitchFamily="2" charset="-122"/>
              </a:rPr>
              <a:t>t</a:t>
            </a:r>
            <a:r>
              <a:rPr lang="zh-CN" altLang="en-US" sz="2400" dirty="0">
                <a:latin typeface="+mj-lt"/>
                <a:ea typeface="黑体" pitchFamily="2" charset="-122"/>
              </a:rPr>
              <a:t>之间的一条路径。沿该路径可以压入更多的流，从而增加流的值。反复进行这一过程，直到增广路径都被找出为止。最大流最小割定理将说明在算法终止时，这一过程可产生出最大流。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xmlns="" val="19157406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smtClean="0">
                <a:latin typeface="+mj-lt"/>
                <a:ea typeface="黑体" pitchFamily="2" charset="-122"/>
              </a:rPr>
              <a:t>方法</a:t>
            </a:r>
            <a:r>
              <a:rPr lang="en-US" altLang="zh-CN" sz="2400" dirty="0" smtClean="0">
                <a:latin typeface="+mj-lt"/>
                <a:ea typeface="黑体" pitchFamily="2" charset="-122"/>
              </a:rPr>
              <a:t>(</a:t>
            </a:r>
            <a:r>
              <a:rPr lang="en-US" altLang="zh-CN" sz="2400" dirty="0" err="1" smtClean="0">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初始化流</a:t>
            </a:r>
            <a:r>
              <a:rPr lang="en-US" altLang="zh-CN" sz="2400" i="1" dirty="0" smtClean="0">
                <a:latin typeface="+mj-lt"/>
                <a:ea typeface="黑体" pitchFamily="2" charset="-122"/>
              </a:rPr>
              <a:t>f</a:t>
            </a:r>
            <a:r>
              <a:rPr lang="zh-CN" altLang="en-US" sz="2400" dirty="0" smtClean="0">
                <a:latin typeface="+mj-lt"/>
                <a:ea typeface="黑体" pitchFamily="2" charset="-122"/>
              </a:rPr>
              <a:t>为</a:t>
            </a:r>
            <a:r>
              <a:rPr lang="en-US" altLang="zh-CN" sz="2400" dirty="0" smtClean="0">
                <a:latin typeface="+mj-lt"/>
                <a:ea typeface="黑体" pitchFamily="2" charset="-122"/>
              </a:rPr>
              <a:t>0</a:t>
            </a:r>
            <a:endParaRPr lang="en-US" altLang="zh-CN" sz="2400" dirty="0">
              <a:latin typeface="+mj-lt"/>
              <a:ea typeface="黑体" pitchFamily="2" charset="-122"/>
            </a:endParaRPr>
          </a:p>
          <a:p>
            <a:pPr marL="514350" indent="-514350">
              <a:buAutoNum type="arabicPlain"/>
            </a:pPr>
            <a:r>
              <a:rPr lang="en-US" altLang="zh-CN" sz="2400" dirty="0" smtClean="0">
                <a:latin typeface="+mj-lt"/>
                <a:ea typeface="黑体" pitchFamily="2" charset="-122"/>
              </a:rPr>
              <a:t>While(</a:t>
            </a:r>
            <a:r>
              <a:rPr lang="zh-CN" altLang="en-US" sz="2400" dirty="0" smtClean="0">
                <a:latin typeface="+mj-lt"/>
                <a:ea typeface="黑体" pitchFamily="2" charset="-122"/>
              </a:rPr>
              <a:t>存在一条增广路径</a:t>
            </a:r>
            <a:r>
              <a:rPr lang="en-US" altLang="zh-CN" sz="2400" i="1" dirty="0" smtClean="0">
                <a:latin typeface="+mj-lt"/>
                <a:ea typeface="黑体" pitchFamily="2" charset="-122"/>
              </a:rPr>
              <a:t>p</a:t>
            </a:r>
            <a:r>
              <a:rPr lang="en-US" altLang="zh-CN" sz="2400" dirty="0" smtClean="0">
                <a:latin typeface="+mj-lt"/>
                <a:ea typeface="黑体" pitchFamily="2" charset="-122"/>
              </a:rPr>
              <a:t>) {</a:t>
            </a:r>
            <a:endParaRPr lang="en-US" altLang="zh-CN" sz="2400" dirty="0">
              <a:latin typeface="+mj-lt"/>
              <a:ea typeface="黑体" pitchFamily="2" charset="-122"/>
            </a:endParaRPr>
          </a:p>
          <a:p>
            <a:pPr marL="514350" indent="-514350">
              <a:buAutoNum type="arabicPlain"/>
            </a:pPr>
            <a:r>
              <a:rPr lang="en-US" altLang="zh-CN" sz="2400" dirty="0">
                <a:latin typeface="+mj-lt"/>
                <a:ea typeface="黑体" pitchFamily="2" charset="-122"/>
              </a:rPr>
              <a:t>    </a:t>
            </a:r>
            <a:r>
              <a:rPr lang="zh-CN" altLang="en-US" sz="2400" dirty="0" smtClean="0">
                <a:latin typeface="+mj-lt"/>
                <a:ea typeface="黑体" pitchFamily="2" charset="-122"/>
              </a:rPr>
              <a:t>沿着增广路径</a:t>
            </a:r>
            <a:r>
              <a:rPr lang="en-US" altLang="zh-CN" sz="2400" i="1" dirty="0" smtClean="0">
                <a:latin typeface="+mj-lt"/>
                <a:ea typeface="黑体" pitchFamily="2" charset="-122"/>
              </a:rPr>
              <a:t>p</a:t>
            </a:r>
            <a:r>
              <a:rPr lang="zh-CN" altLang="en-US" sz="2400" dirty="0" smtClean="0">
                <a:latin typeface="+mj-lt"/>
                <a:ea typeface="黑体" pitchFamily="2" charset="-122"/>
              </a:rPr>
              <a:t>增广流</a:t>
            </a:r>
            <a:r>
              <a:rPr lang="en-US" altLang="zh-CN" sz="2400" i="1" dirty="0" smtClean="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返回</a:t>
            </a:r>
            <a:r>
              <a:rPr lang="en-US" altLang="zh-CN" sz="2400" i="1" dirty="0" smtClean="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4"/>
          <p:cNvPicPr>
            <a:picLocks noChangeAspect="1" noChangeArrowheads="1"/>
          </p:cNvPicPr>
          <p:nvPr/>
        </p:nvPicPr>
        <p:blipFill>
          <a:blip r:embed="rId3" cstate="print"/>
          <a:srcRect/>
          <a:stretch>
            <a:fillRect/>
          </a:stretch>
        </p:blipFill>
        <p:spPr bwMode="auto">
          <a:xfrm>
            <a:off x="1857356" y="4357694"/>
            <a:ext cx="4831465" cy="2143140"/>
          </a:xfrm>
          <a:prstGeom prst="rect">
            <a:avLst/>
          </a:prstGeom>
          <a:noFill/>
          <a:ln w="9525">
            <a:noFill/>
            <a:miter lim="800000"/>
            <a:headEnd/>
            <a:tailEnd/>
          </a:ln>
        </p:spPr>
      </p:pic>
    </p:spTree>
    <p:extLst>
      <p:ext uri="{BB962C8B-B14F-4D97-AF65-F5344CB8AC3E}">
        <p14:creationId xmlns:p14="http://schemas.microsoft.com/office/powerpoint/2010/main" xmlns="" val="22738651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smtClean="0">
                <a:latin typeface="+mj-lt"/>
                <a:ea typeface="黑体" pitchFamily="2" charset="-122"/>
              </a:rPr>
              <a:t>s</a:t>
            </a:r>
            <a:r>
              <a:rPr lang="zh-CN" altLang="en-US" sz="2400" dirty="0">
                <a:latin typeface="+mj-lt"/>
                <a:ea typeface="黑体" pitchFamily="2" charset="-122"/>
              </a:rPr>
              <a:t>，</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smtClean="0">
                <a:latin typeface="+mj-lt"/>
                <a:ea typeface="黑体" pitchFamily="2" charset="-122"/>
              </a:rPr>
              <a:t>t</a:t>
            </a:r>
            <a:r>
              <a:rPr lang="zh-CN" altLang="en-US" sz="2400" i="1" dirty="0" smtClean="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smtClean="0">
                <a:latin typeface="+mj-lt"/>
                <a:ea typeface="黑体" pitchFamily="2" charset="-122"/>
              </a:rPr>
              <a:t>)&gt;=0</a:t>
            </a:r>
            <a:r>
              <a:rPr lang="zh-CN" altLang="en-US" sz="2400" dirty="0" smtClean="0">
                <a:latin typeface="+mj-lt"/>
                <a:ea typeface="黑体" pitchFamily="2" charset="-122"/>
              </a:rPr>
              <a:t>条件</a:t>
            </a:r>
            <a:r>
              <a:rPr lang="zh-CN" altLang="en-US" sz="2400" dirty="0">
                <a:latin typeface="+mj-lt"/>
                <a:ea typeface="黑体" pitchFamily="2" charset="-122"/>
              </a:rPr>
              <a:t>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smtClean="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例如：</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)=16</a:t>
            </a:r>
            <a:r>
              <a:rPr lang="en-US" altLang="zh-CN" sz="2400" i="1" dirty="0" smtClean="0">
                <a:latin typeface="+mj-lt"/>
                <a:ea typeface="黑体" pitchFamily="2" charset="-122"/>
              </a:rPr>
              <a:t>, f(s,v</a:t>
            </a:r>
            <a:r>
              <a:rPr lang="en-US" altLang="zh-CN" sz="2400" i="1" baseline="-25000" dirty="0" smtClean="0">
                <a:latin typeface="+mj-lt"/>
                <a:ea typeface="黑体" pitchFamily="2" charset="-122"/>
              </a:rPr>
              <a:t>1</a:t>
            </a:r>
            <a:r>
              <a:rPr lang="en-US" altLang="zh-CN" sz="2400" i="1" dirty="0">
                <a:latin typeface="+mj-lt"/>
                <a:ea typeface="黑体" pitchFamily="2" charset="-122"/>
              </a:rPr>
              <a:t>)=11</a:t>
            </a:r>
            <a:r>
              <a:rPr lang="en-US" altLang="zh-CN" sz="2400" dirty="0">
                <a:latin typeface="+mj-lt"/>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pPr marL="0" indent="0">
              <a:buNone/>
            </a:pPr>
            <a:r>
              <a:rPr lang="en-US" altLang="zh-CN" sz="2400" i="1"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(s,v</a:t>
            </a:r>
            <a:r>
              <a:rPr lang="en-US" altLang="zh-CN" sz="2400" i="1" baseline="-25000" dirty="0" smtClean="0">
                <a:latin typeface="+mj-lt"/>
                <a:ea typeface="黑体" pitchFamily="2" charset="-122"/>
              </a:rPr>
              <a:t>1</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)-f(s,v</a:t>
            </a:r>
            <a:r>
              <a:rPr lang="en-US" altLang="zh-CN" sz="2400" i="1" baseline="-25000" dirty="0">
                <a:latin typeface="+mj-lt"/>
                <a:ea typeface="黑体" pitchFamily="2" charset="-122"/>
              </a:rPr>
              <a:t>1</a:t>
            </a:r>
            <a:r>
              <a:rPr lang="en-US" altLang="zh-CN" sz="2400" i="1" dirty="0">
                <a:latin typeface="+mj-lt"/>
                <a:ea typeface="黑体" pitchFamily="2" charset="-122"/>
              </a:rPr>
              <a:t>)=</a:t>
            </a:r>
            <a:r>
              <a:rPr lang="en-US" altLang="zh-CN" sz="2400" i="1" dirty="0" smtClean="0">
                <a:latin typeface="+mj-lt"/>
                <a:ea typeface="黑体" pitchFamily="2" charset="-122"/>
              </a:rPr>
              <a:t>16-11=5</a:t>
            </a:r>
          </a:p>
          <a:p>
            <a:pPr marL="0" indent="0">
              <a:buNone/>
            </a:pPr>
            <a:endParaRPr lang="en-US" altLang="zh-CN" sz="2400" dirty="0" smtClean="0">
              <a:latin typeface="+mj-lt"/>
              <a:ea typeface="黑体" pitchFamily="2" charset="-122"/>
            </a:endParaRPr>
          </a:p>
          <a:p>
            <a:r>
              <a:rPr lang="zh-CN" altLang="en-US" sz="2400" dirty="0" smtClean="0">
                <a:latin typeface="+mj-lt"/>
                <a:ea typeface="黑体" pitchFamily="2" charset="-122"/>
              </a:rPr>
              <a:t>在</a:t>
            </a:r>
            <a:r>
              <a:rPr lang="zh-CN" altLang="en-US" sz="2400" dirty="0">
                <a:latin typeface="+mj-lt"/>
                <a:ea typeface="黑体" pitchFamily="2" charset="-122"/>
              </a:rPr>
              <a:t>不超过边</a:t>
            </a:r>
            <a:r>
              <a:rPr lang="en-US" altLang="zh-CN" sz="2400" dirty="0">
                <a:latin typeface="+mj-lt"/>
                <a:ea typeface="黑体" pitchFamily="2" charset="-122"/>
              </a:rPr>
              <a:t>(</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5</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085450505"/>
              </p:ext>
            </p:extLst>
          </p:nvPr>
        </p:nvGraphicFramePr>
        <p:xfrm>
          <a:off x="2895600" y="3733800"/>
          <a:ext cx="3629025" cy="551244"/>
        </p:xfrm>
        <a:graphic>
          <a:graphicData uri="http://schemas.openxmlformats.org/presentationml/2006/ole">
            <p:oleObj spid="_x0000_s215068" name="公式" r:id="rId4" imgW="1587500" imgH="241300" progId="Equation.3">
              <p:embed/>
            </p:oleObj>
          </a:graphicData>
        </a:graphic>
      </p:graphicFrame>
    </p:spTree>
    <p:extLst>
      <p:ext uri="{BB962C8B-B14F-4D97-AF65-F5344CB8AC3E}">
        <p14:creationId xmlns:p14="http://schemas.microsoft.com/office/powerpoint/2010/main" xmlns="" val="2395753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4629168"/>
          </a:xfrm>
          <a:noFill/>
          <a:ln/>
        </p:spPr>
        <p:txBody>
          <a:bodyPr/>
          <a:lstStyle/>
          <a:p>
            <a:r>
              <a:rPr lang="zh-CN" altLang="en-US" sz="2400" dirty="0" smtClean="0">
                <a:latin typeface="+mj-lt"/>
                <a:ea typeface="黑体" pitchFamily="2" charset="-122"/>
              </a:rPr>
              <a:t>给定</a:t>
            </a:r>
            <a:r>
              <a:rPr lang="zh-CN" altLang="en-US" sz="2400" dirty="0">
                <a:latin typeface="+mj-lt"/>
                <a:ea typeface="黑体" pitchFamily="2" charset="-122"/>
              </a:rPr>
              <a:t>一流网络</a:t>
            </a:r>
            <a:r>
              <a:rPr lang="en-US" altLang="zh-CN" sz="2400" i="1" dirty="0">
                <a:latin typeface="+mj-lt"/>
                <a:ea typeface="黑体" pitchFamily="2" charset="-122"/>
              </a:rPr>
              <a:t>G=(V,E)</a:t>
            </a:r>
            <a:r>
              <a:rPr lang="zh-CN" altLang="en-US" sz="2400" dirty="0">
                <a:latin typeface="+mj-lt"/>
                <a:ea typeface="黑体" pitchFamily="2" charset="-122"/>
              </a:rPr>
              <a:t>和</a:t>
            </a:r>
            <a:r>
              <a:rPr lang="zh-CN" altLang="en-US" sz="2400" dirty="0" smtClean="0">
                <a:latin typeface="+mj-lt"/>
                <a:ea typeface="黑体" pitchFamily="2" charset="-122"/>
              </a:rPr>
              <a:t>流 </a:t>
            </a:r>
            <a:r>
              <a:rPr lang="en-US" altLang="zh-CN" sz="2400" i="1" dirty="0" smtClean="0">
                <a:latin typeface="+mj-lt"/>
                <a:ea typeface="黑体" pitchFamily="2" charset="-122"/>
              </a:rPr>
              <a:t>f</a:t>
            </a:r>
            <a:r>
              <a:rPr lang="zh-CN" altLang="en-US" sz="2400" dirty="0" smtClean="0">
                <a:latin typeface="+mj-lt"/>
                <a:ea typeface="黑体" pitchFamily="2" charset="-122"/>
              </a:rPr>
              <a:t>，由 </a:t>
            </a:r>
            <a:r>
              <a:rPr lang="en-US" altLang="zh-CN" sz="2400" i="1" dirty="0" smtClean="0">
                <a:latin typeface="+mj-lt"/>
                <a:ea typeface="黑体" pitchFamily="2" charset="-122"/>
              </a:rPr>
              <a:t>f </a:t>
            </a:r>
            <a:r>
              <a:rPr lang="zh-CN" altLang="en-US" sz="2400" dirty="0" smtClean="0">
                <a:latin typeface="+mj-lt"/>
                <a:ea typeface="黑体" pitchFamily="2" charset="-122"/>
              </a:rPr>
              <a:t>压</a:t>
            </a:r>
            <a:r>
              <a:rPr lang="zh-CN" altLang="en-US" sz="2400" dirty="0">
                <a:latin typeface="+mj-lt"/>
                <a:ea typeface="黑体" pitchFamily="2" charset="-122"/>
              </a:rPr>
              <a:t>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=(V</a:t>
            </a:r>
            <a:r>
              <a:rPr lang="en-US" altLang="zh-CN" sz="2400" i="1" dirty="0" smtClean="0">
                <a:latin typeface="+mj-lt"/>
                <a:ea typeface="黑体" pitchFamily="2" charset="-122"/>
              </a:rPr>
              <a:t>, </a:t>
            </a:r>
            <a:r>
              <a:rPr lang="en-US" altLang="zh-CN" sz="2400" i="1" dirty="0" err="1" smtClean="0">
                <a:latin typeface="+mj-lt"/>
                <a:ea typeface="黑体" pitchFamily="2" charset="-122"/>
              </a:rPr>
              <a:t>E</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a:t>
            </a:r>
            <a:r>
              <a:rPr lang="zh-CN" altLang="en-US" sz="2400" i="1" dirty="0" smtClean="0">
                <a:latin typeface="+mj-lt"/>
                <a:ea typeface="黑体" pitchFamily="2" charset="-122"/>
              </a:rPr>
              <a:t>，</a:t>
            </a:r>
            <a:r>
              <a:rPr lang="zh-CN" altLang="en-US" sz="2400" dirty="0" smtClean="0">
                <a:latin typeface="+mj-lt"/>
                <a:ea typeface="黑体" pitchFamily="2" charset="-122"/>
              </a:rPr>
              <a:t>其中 </a:t>
            </a:r>
            <a:endParaRPr lang="en-US" altLang="zh-CN" sz="2400" dirty="0" smtClean="0">
              <a:latin typeface="+mj-lt"/>
              <a:ea typeface="黑体" pitchFamily="2" charset="-122"/>
            </a:endParaRPr>
          </a:p>
          <a:p>
            <a:endParaRPr lang="en-US" altLang="zh-CN" sz="2400" i="1" dirty="0" smtClean="0">
              <a:latin typeface="+mj-lt"/>
              <a:ea typeface="黑体" pitchFamily="2" charset="-122"/>
            </a:endParaRPr>
          </a:p>
          <a:p>
            <a:pPr>
              <a:buNone/>
            </a:pPr>
            <a:r>
              <a:rPr lang="en-US" altLang="zh-CN" sz="2400" i="1" dirty="0" smtClean="0">
                <a:latin typeface="+mj-lt"/>
                <a:ea typeface="黑体" pitchFamily="2" charset="-122"/>
              </a:rPr>
              <a:t>              </a:t>
            </a:r>
            <a:r>
              <a:rPr lang="en-US" altLang="zh-CN" sz="2400" i="1" dirty="0" err="1" smtClean="0">
                <a:latin typeface="+mj-lt"/>
                <a:ea typeface="黑体" pitchFamily="2" charset="-122"/>
              </a:rPr>
              <a:t>E</a:t>
            </a:r>
            <a:r>
              <a:rPr lang="en-US" altLang="zh-CN" sz="2400" i="1" baseline="-25000" dirty="0" err="1" smtClean="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b="1" i="1" dirty="0">
                <a:solidFill>
                  <a:srgbClr val="FF0000"/>
                </a:solidFill>
                <a:latin typeface="+mj-lt"/>
                <a:ea typeface="黑体" pitchFamily="2" charset="-122"/>
              </a:rPr>
              <a:t>&gt;0</a:t>
            </a:r>
            <a:r>
              <a:rPr lang="en-US" altLang="zh-CN" sz="2400" i="1" dirty="0">
                <a:latin typeface="+mj-lt"/>
                <a:ea typeface="黑体" pitchFamily="2" charset="-122"/>
              </a:rPr>
              <a:t>}</a:t>
            </a:r>
          </a:p>
          <a:p>
            <a:endParaRPr lang="en-US" altLang="zh-CN" sz="2400" dirty="0" smtClean="0">
              <a:latin typeface="+mj-lt"/>
              <a:ea typeface="黑体" pitchFamily="2" charset="-122"/>
            </a:endParaRPr>
          </a:p>
          <a:p>
            <a:r>
              <a:rPr lang="zh-CN" altLang="en-US" sz="2400" dirty="0" smtClean="0">
                <a:latin typeface="+mj-lt"/>
                <a:ea typeface="黑体" pitchFamily="2" charset="-122"/>
              </a:rPr>
              <a:t>也就是说</a:t>
            </a:r>
            <a:r>
              <a:rPr lang="zh-CN" altLang="en-US" sz="2400" dirty="0">
                <a:latin typeface="+mj-lt"/>
                <a:ea typeface="黑体" pitchFamily="2" charset="-122"/>
              </a:rPr>
              <a:t>，在残留网络中，每条边（称为残留边）能够容纳一个</a:t>
            </a:r>
            <a:r>
              <a:rPr lang="zh-CN" altLang="en-US" sz="2400" dirty="0">
                <a:solidFill>
                  <a:srgbClr val="C00000"/>
                </a:solidFill>
                <a:latin typeface="+mj-lt"/>
                <a:ea typeface="黑体" pitchFamily="2" charset="-122"/>
              </a:rPr>
              <a:t>正的网络流</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39842770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pPr algn="l">
              <a:defRPr/>
            </a:pPr>
            <a:r>
              <a:rPr lang="zh-CN" altLang="en-US" sz="3600" b="1" dirty="0">
                <a:solidFill>
                  <a:srgbClr val="0000CC"/>
                </a:solidFill>
              </a:rPr>
              <a:t>残留网络举例</a:t>
            </a:r>
            <a:endParaRPr lang="en-US" altLang="zh-CN" sz="3600" b="1" dirty="0">
              <a:solidFill>
                <a:srgbClr val="0000CC"/>
              </a:solidFill>
            </a:endParaRPr>
          </a:p>
        </p:txBody>
      </p:sp>
      <p:pic>
        <p:nvPicPr>
          <p:cNvPr id="4" name="Picture 4"/>
          <p:cNvPicPr>
            <a:picLocks noChangeAspect="1" noChangeArrowheads="1"/>
          </p:cNvPicPr>
          <p:nvPr/>
        </p:nvPicPr>
        <p:blipFill>
          <a:blip r:embed="rId3" cstate="print"/>
          <a:srcRect/>
          <a:stretch>
            <a:fillRect/>
          </a:stretch>
        </p:blipFill>
        <p:spPr bwMode="auto">
          <a:xfrm>
            <a:off x="683568" y="1541773"/>
            <a:ext cx="7704856" cy="2496827"/>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683568" y="4191000"/>
            <a:ext cx="7704856" cy="2519597"/>
          </a:xfrm>
          <a:prstGeom prst="rect">
            <a:avLst/>
          </a:prstGeom>
          <a:noFill/>
          <a:ln w="9525">
            <a:noFill/>
            <a:miter lim="800000"/>
            <a:headEnd/>
            <a:tailEnd/>
          </a:ln>
        </p:spPr>
      </p:pic>
      <p:sp>
        <p:nvSpPr>
          <p:cNvPr id="2" name="文本框 1"/>
          <p:cNvSpPr txBox="1"/>
          <p:nvPr/>
        </p:nvSpPr>
        <p:spPr>
          <a:xfrm>
            <a:off x="990600" y="1948190"/>
            <a:ext cx="533400" cy="261610"/>
          </a:xfrm>
          <a:prstGeom prst="rect">
            <a:avLst/>
          </a:prstGeom>
          <a:noFill/>
        </p:spPr>
        <p:txBody>
          <a:bodyPr wrap="square" rtlCol="0">
            <a:spAutoFit/>
          </a:bodyPr>
          <a:lstStyle/>
          <a:p>
            <a:r>
              <a:rPr lang="en-US" altLang="zh-CN" sz="1100" dirty="0" smtClean="0"/>
              <a:t>11</a:t>
            </a:r>
            <a:endParaRPr lang="zh-CN" altLang="en-US" sz="1100" dirty="0"/>
          </a:p>
        </p:txBody>
      </p:sp>
      <p:sp>
        <p:nvSpPr>
          <p:cNvPr id="6" name="文本框 5"/>
          <p:cNvSpPr txBox="1"/>
          <p:nvPr/>
        </p:nvSpPr>
        <p:spPr>
          <a:xfrm>
            <a:off x="1143000" y="4572000"/>
            <a:ext cx="533400" cy="261610"/>
          </a:xfrm>
          <a:prstGeom prst="rect">
            <a:avLst/>
          </a:prstGeom>
          <a:noFill/>
        </p:spPr>
        <p:txBody>
          <a:bodyPr wrap="square" rtlCol="0">
            <a:spAutoFit/>
          </a:bodyPr>
          <a:lstStyle/>
          <a:p>
            <a:r>
              <a:rPr lang="en-US" altLang="zh-CN" sz="1100" dirty="0" smtClean="0"/>
              <a:t>11</a:t>
            </a:r>
            <a:endParaRPr lang="zh-CN" altLang="en-US" sz="1100" dirty="0"/>
          </a:p>
        </p:txBody>
      </p:sp>
      <p:sp>
        <p:nvSpPr>
          <p:cNvPr id="7" name="文本框 6"/>
          <p:cNvSpPr txBox="1"/>
          <p:nvPr/>
        </p:nvSpPr>
        <p:spPr>
          <a:xfrm>
            <a:off x="990600" y="2786390"/>
            <a:ext cx="533400" cy="261610"/>
          </a:xfrm>
          <a:prstGeom prst="rect">
            <a:avLst/>
          </a:prstGeom>
          <a:noFill/>
        </p:spPr>
        <p:txBody>
          <a:bodyPr wrap="square" rtlCol="0">
            <a:spAutoFit/>
          </a:bodyPr>
          <a:lstStyle/>
          <a:p>
            <a:r>
              <a:rPr lang="en-US" altLang="zh-CN" sz="1100" dirty="0" smtClean="0"/>
              <a:t>8</a:t>
            </a:r>
            <a:endParaRPr lang="zh-CN" altLang="en-US" sz="1100" dirty="0"/>
          </a:p>
        </p:txBody>
      </p:sp>
    </p:spTree>
    <p:extLst>
      <p:ext uri="{BB962C8B-B14F-4D97-AF65-F5344CB8AC3E}">
        <p14:creationId xmlns:p14="http://schemas.microsoft.com/office/powerpoint/2010/main" xmlns="" val="5944286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381000" y="1371600"/>
            <a:ext cx="8534400" cy="5257800"/>
          </a:xfrm>
          <a:noFill/>
          <a:ln/>
        </p:spPr>
        <p:txBody>
          <a:bodyPr/>
          <a:lstStyle/>
          <a:p>
            <a:r>
              <a:rPr lang="en-US" altLang="zh-CN" sz="2400" i="1" dirty="0" err="1">
                <a:solidFill>
                  <a:srgbClr val="C00000"/>
                </a:solidFill>
                <a:latin typeface="+mj-lt"/>
                <a:ea typeface="黑体" pitchFamily="2" charset="-122"/>
              </a:rPr>
              <a:t>E</a:t>
            </a:r>
            <a:r>
              <a:rPr lang="en-US" altLang="zh-CN" sz="2400" i="1" baseline="-25000" dirty="0" err="1">
                <a:solidFill>
                  <a:srgbClr val="C00000"/>
                </a:solidFill>
                <a:latin typeface="+mj-lt"/>
                <a:ea typeface="黑体" pitchFamily="2" charset="-122"/>
              </a:rPr>
              <a:t>f</a:t>
            </a:r>
            <a:r>
              <a:rPr lang="zh-CN" altLang="en-US" sz="2400" dirty="0">
                <a:solidFill>
                  <a:srgbClr val="C00000"/>
                </a:solidFill>
                <a:latin typeface="+mj-lt"/>
                <a:ea typeface="黑体" pitchFamily="2" charset="-122"/>
              </a:rPr>
              <a:t>中的边既可以是</a:t>
            </a:r>
            <a:r>
              <a:rPr lang="en-US" altLang="zh-CN" sz="2400" i="1" dirty="0">
                <a:solidFill>
                  <a:srgbClr val="C00000"/>
                </a:solidFill>
                <a:latin typeface="+mj-lt"/>
                <a:ea typeface="黑体" pitchFamily="2" charset="-122"/>
              </a:rPr>
              <a:t>E</a:t>
            </a:r>
            <a:r>
              <a:rPr lang="zh-CN" altLang="en-US" sz="2400" dirty="0">
                <a:solidFill>
                  <a:srgbClr val="C00000"/>
                </a:solidFill>
                <a:latin typeface="+mj-lt"/>
                <a:ea typeface="黑体" pitchFamily="2" charset="-122"/>
              </a:rPr>
              <a:t>中的边，也可以是它们的反向边</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smtClean="0">
              <a:latin typeface="+mj-lt"/>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a:ea typeface="黑体" pitchFamily="2" charset="-122"/>
            </a:endParaRPr>
          </a:p>
          <a:p>
            <a:endParaRPr lang="en-US" altLang="zh-CN" sz="2400" dirty="0" smtClean="0">
              <a:ea typeface="黑体" pitchFamily="2" charset="-122"/>
            </a:endParaRPr>
          </a:p>
          <a:p>
            <a:r>
              <a:rPr lang="zh-CN" altLang="en-US" sz="2400" dirty="0" smtClean="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smtClean="0">
              <a:ea typeface="黑体" pitchFamily="2" charset="-122"/>
            </a:endParaRPr>
          </a:p>
          <a:p>
            <a:pPr marL="0" indent="0">
              <a:buNone/>
            </a:pP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和</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都不是</a:t>
            </a:r>
            <a:r>
              <a:rPr lang="en-US" altLang="zh-CN" sz="2400" i="1" dirty="0">
                <a:ea typeface="黑体" pitchFamily="2" charset="-122"/>
              </a:rPr>
              <a:t>G</a:t>
            </a:r>
            <a:r>
              <a:rPr lang="zh-CN" altLang="en-US" sz="2400" dirty="0">
                <a:ea typeface="黑体" pitchFamily="2" charset="-122"/>
              </a:rPr>
              <a:t>中的有向边，</a:t>
            </a:r>
            <a:r>
              <a:rPr lang="zh-CN" altLang="en-US" sz="2400" dirty="0" smtClean="0">
                <a:ea typeface="黑体" pitchFamily="2" charset="-122"/>
              </a:rPr>
              <a:t>则</a:t>
            </a:r>
            <a:endParaRPr lang="en-US" altLang="zh-CN" sz="2400" dirty="0">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c(</a:t>
            </a:r>
            <a:r>
              <a:rPr lang="en-US" altLang="zh-CN" sz="2400" i="1" dirty="0" err="1" smtClean="0">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，从而</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a:t>
            </a:r>
            <a:endParaRPr lang="en-US" altLang="zh-CN" sz="2400" dirty="0">
              <a:latin typeface="+mj-lt"/>
              <a:ea typeface="黑体" pitchFamily="2" charset="-122"/>
            </a:endParaRPr>
          </a:p>
          <a:p>
            <a:pPr marL="0" indent="0">
              <a:buNone/>
            </a:pPr>
            <a:r>
              <a:rPr lang="en-US" altLang="zh-CN" sz="2400"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a:t>
            </a:r>
            <a:r>
              <a:rPr lang="en-US" altLang="zh-CN" sz="2400" i="1" dirty="0" err="1" smtClean="0">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，因此</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都不是残留边</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于是有</a:t>
            </a:r>
            <a:r>
              <a:rPr lang="en-US" altLang="zh-CN" sz="2400" i="1" dirty="0" smtClean="0">
                <a:latin typeface="+mj-lt"/>
                <a:ea typeface="黑体" pitchFamily="2" charset="-122"/>
                <a:sym typeface="Wingdings" pitchFamily="2" charset="2"/>
              </a:rPr>
              <a:t>|</a:t>
            </a:r>
            <a:r>
              <a:rPr lang="en-US" altLang="zh-CN" sz="2400" i="1" dirty="0" err="1" smtClean="0">
                <a:latin typeface="+mj-lt"/>
                <a:ea typeface="黑体" pitchFamily="2" charset="-122"/>
                <a:sym typeface="Wingdings" pitchFamily="2" charset="2"/>
              </a:rPr>
              <a:t>E</a:t>
            </a:r>
            <a:r>
              <a:rPr lang="en-US" altLang="zh-CN" sz="2400" i="1" baseline="-25000" dirty="0" err="1" smtClean="0">
                <a:latin typeface="+mj-lt"/>
                <a:ea typeface="黑体" pitchFamily="2" charset="-122"/>
                <a:sym typeface="Wingdings" pitchFamily="2" charset="2"/>
              </a:rPr>
              <a:t>f</a:t>
            </a:r>
            <a:r>
              <a:rPr lang="en-US" altLang="zh-CN" sz="2400" i="1" dirty="0">
                <a:latin typeface="+mj-lt"/>
                <a:ea typeface="黑体" pitchFamily="2" charset="-122"/>
                <a:sym typeface="Wingdings" pitchFamily="2" charset="2"/>
              </a:rPr>
              <a:t>|≤2|E|</a:t>
            </a:r>
            <a:r>
              <a:rPr lang="en-US" altLang="zh-CN" sz="2400" dirty="0">
                <a:latin typeface="+mj-lt"/>
                <a:ea typeface="黑体" pitchFamily="2" charset="-122"/>
                <a:sym typeface="Wingdings" pitchFamily="2" charset="2"/>
              </a:rPr>
              <a:t>.</a:t>
            </a:r>
            <a:r>
              <a:rPr lang="en-US" altLang="zh-CN" sz="2400" dirty="0">
                <a:latin typeface="+mj-lt"/>
                <a:ea typeface="黑体" pitchFamily="2" charset="-122"/>
              </a:rPr>
              <a:t> </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31213342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smtClean="0">
                <a:latin typeface="+mj-lt"/>
                <a:ea typeface="黑体" pitchFamily="2" charset="-122"/>
              </a:rPr>
              <a:t>t </a:t>
            </a:r>
            <a:r>
              <a:rPr lang="zh-CN" altLang="en-US" sz="2400" dirty="0" smtClean="0">
                <a:latin typeface="+mj-lt"/>
                <a:ea typeface="黑体" pitchFamily="2" charset="-122"/>
              </a:rPr>
              <a:t>的</a:t>
            </a:r>
            <a:r>
              <a:rPr lang="zh-CN" altLang="en-US" sz="2400" dirty="0">
                <a:latin typeface="+mj-lt"/>
                <a:ea typeface="黑体" pitchFamily="2" charset="-122"/>
              </a:rPr>
              <a:t>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smtClean="0">
                <a:latin typeface="+mj-lt"/>
                <a:ea typeface="黑体" pitchFamily="2" charset="-122"/>
              </a:rPr>
              <a:t>, f</a:t>
            </a:r>
            <a:r>
              <a:rPr lang="en-US" altLang="zh-CN" sz="2400" i="1" baseline="-25000" dirty="0" smtClean="0">
                <a:latin typeface="+mj-lt"/>
                <a:ea typeface="黑体" pitchFamily="2" charset="-122"/>
              </a:rPr>
              <a:t>2</a:t>
            </a:r>
            <a:r>
              <a:rPr lang="zh-CN" altLang="en-US" sz="2400" dirty="0">
                <a:latin typeface="+mj-lt"/>
                <a:ea typeface="黑体" pitchFamily="2" charset="-122"/>
              </a:rPr>
              <a:t>是</a:t>
            </a:r>
            <a:r>
              <a:rPr lang="en-US" altLang="zh-CN" sz="2400" i="1" dirty="0" smtClean="0">
                <a:latin typeface="+mj-lt"/>
                <a:ea typeface="黑体" pitchFamily="2" charset="-122"/>
              </a:rPr>
              <a:t>G </a:t>
            </a:r>
            <a:r>
              <a:rPr lang="zh-CN" altLang="en-US" sz="2400" dirty="0" smtClean="0">
                <a:latin typeface="+mj-lt"/>
                <a:ea typeface="黑体" pitchFamily="2" charset="-122"/>
              </a:rPr>
              <a:t>中</a:t>
            </a:r>
            <a:r>
              <a:rPr lang="zh-CN" altLang="en-US" sz="2400" dirty="0">
                <a:latin typeface="+mj-lt"/>
                <a:ea typeface="黑体" pitchFamily="2" charset="-122"/>
              </a:rPr>
              <a:t>的流。对于所有</a:t>
            </a:r>
            <a:r>
              <a:rPr lang="en-US" altLang="zh-CN" sz="2400" i="1" dirty="0">
                <a:latin typeface="+mj-lt"/>
                <a:ea typeface="黑体" pitchFamily="2" charset="-122"/>
              </a:rPr>
              <a:t>u</a:t>
            </a:r>
            <a:r>
              <a:rPr lang="en-US" altLang="zh-CN" sz="2400" i="1" dirty="0" smtClean="0">
                <a:latin typeface="+mj-lt"/>
                <a:ea typeface="黑体" pitchFamily="2" charset="-122"/>
              </a:rPr>
              <a:t>, </a:t>
            </a:r>
            <a:r>
              <a:rPr lang="en-US" altLang="zh-CN" sz="2400" i="1" dirty="0" err="1" smtClean="0">
                <a:latin typeface="+mj-lt"/>
                <a:ea typeface="黑体" pitchFamily="2" charset="-122"/>
              </a:rPr>
              <a:t>v</a:t>
            </a:r>
            <a:r>
              <a:rPr lang="en-US" altLang="zh-CN" sz="2400" i="1" dirty="0" err="1">
                <a:latin typeface="+mj-lt"/>
                <a:ea typeface="黑体" pitchFamily="2" charset="-122"/>
              </a:rPr>
              <a:t>∈</a:t>
            </a:r>
            <a:r>
              <a:rPr lang="en-US" altLang="zh-CN" sz="2400" i="1" dirty="0" err="1" smtClean="0">
                <a:latin typeface="+mj-lt"/>
                <a:ea typeface="黑体" pitchFamily="2" charset="-122"/>
              </a:rPr>
              <a:t>V</a:t>
            </a:r>
            <a:r>
              <a:rPr lang="zh-CN" altLang="en-US" sz="2400" dirty="0" smtClean="0">
                <a:latin typeface="+mj-lt"/>
                <a:ea typeface="黑体" pitchFamily="2" charset="-122"/>
              </a:rPr>
              <a:t>，定义</a:t>
            </a:r>
            <a:endParaRPr lang="en-US" altLang="zh-CN" sz="2400" dirty="0" smtClean="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b="1" i="1" dirty="0" smtClean="0">
                <a:solidFill>
                  <a:srgbClr val="C00000"/>
                </a:solidFill>
                <a:latin typeface="+mj-lt"/>
                <a:ea typeface="黑体" pitchFamily="2" charset="-122"/>
              </a:rPr>
              <a:t>    </a:t>
            </a:r>
            <a:r>
              <a:rPr lang="en-US" altLang="zh-CN" sz="2400" i="1" dirty="0" smtClean="0">
                <a:solidFill>
                  <a:srgbClr val="C00000"/>
                </a:solidFill>
                <a:latin typeface="+mj-lt"/>
                <a:ea typeface="黑体" pitchFamily="2" charset="-122"/>
              </a:rPr>
              <a:t>(</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smtClean="0">
              <a:ea typeface="黑体" pitchFamily="2" charset="-122"/>
            </a:endParaRPr>
          </a:p>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smtClean="0">
                <a:latin typeface="+mj-lt"/>
                <a:ea typeface="黑体" pitchFamily="2" charset="-122"/>
              </a:rPr>
              <a:t>G</a:t>
            </a:r>
            <a:r>
              <a:rPr lang="en-US" altLang="zh-CN" sz="2400" i="1" baseline="-25000" dirty="0" err="1" smtClean="0">
                <a:latin typeface="+mj-lt"/>
                <a:ea typeface="黑体" pitchFamily="2" charset="-122"/>
              </a:rPr>
              <a:t>f</a:t>
            </a:r>
            <a:r>
              <a:rPr lang="en-US" altLang="zh-CN" sz="2400" i="1" baseline="-25000" dirty="0" smtClean="0">
                <a:latin typeface="+mj-lt"/>
                <a:ea typeface="黑体" pitchFamily="2" charset="-122"/>
              </a:rPr>
              <a:t> </a:t>
            </a:r>
            <a:r>
              <a:rPr lang="zh-CN" altLang="en-US" sz="2400" dirty="0" smtClean="0">
                <a:latin typeface="+mj-lt"/>
                <a:ea typeface="黑体" pitchFamily="2" charset="-122"/>
              </a:rPr>
              <a:t>是由 </a:t>
            </a:r>
            <a:r>
              <a:rPr lang="en-US" altLang="zh-CN" sz="2400" i="1" dirty="0" smtClean="0">
                <a:latin typeface="+mj-lt"/>
                <a:ea typeface="黑体" pitchFamily="2" charset="-122"/>
              </a:rPr>
              <a:t>f </a:t>
            </a:r>
            <a:r>
              <a:rPr lang="zh-CN" altLang="en-US" sz="2400" dirty="0" smtClean="0">
                <a:latin typeface="+mj-lt"/>
                <a:ea typeface="黑体" pitchFamily="2" charset="-122"/>
              </a:rPr>
              <a:t>导出</a:t>
            </a:r>
            <a:r>
              <a:rPr lang="zh-CN" altLang="en-US" sz="2400" dirty="0">
                <a:latin typeface="+mj-lt"/>
                <a:ea typeface="黑体" pitchFamily="2" charset="-122"/>
              </a:rPr>
              <a:t>的残留网络，且</a:t>
            </a:r>
            <a:r>
              <a:rPr lang="en-US" altLang="zh-CN" sz="2400" i="1" dirty="0">
                <a:latin typeface="+mj-lt"/>
                <a:ea typeface="黑体" pitchFamily="2" charset="-122"/>
              </a:rPr>
              <a:t>f</a:t>
            </a:r>
            <a:r>
              <a:rPr lang="en-US" altLang="zh-CN" sz="2400" i="1" dirty="0">
                <a:solidFill>
                  <a:srgbClr val="FF0000"/>
                </a:solidFill>
                <a:latin typeface="+mj-lt"/>
                <a:ea typeface="黑体" pitchFamily="2" charset="-122"/>
              </a:rPr>
              <a:t>’</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a:t>
            </a:r>
            <a:r>
              <a:rPr lang="zh-CN" altLang="en-US" sz="2400" dirty="0" smtClean="0">
                <a:latin typeface="+mj-lt"/>
                <a:ea typeface="黑体" pitchFamily="2" charset="-122"/>
              </a:rPr>
              <a:t>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a:t>
            </a:r>
            <a:r>
              <a:rPr lang="zh-CN" altLang="en-US" sz="2400" dirty="0" smtClean="0">
                <a:latin typeface="+mj-lt"/>
                <a:ea typeface="黑体" pitchFamily="2" charset="-122"/>
              </a:rPr>
              <a:t>流，其</a:t>
            </a:r>
            <a:r>
              <a:rPr lang="zh-CN" altLang="en-US" sz="2400" dirty="0">
                <a:latin typeface="+mj-lt"/>
                <a:ea typeface="黑体" pitchFamily="2" charset="-122"/>
              </a:rPr>
              <a:t>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2807999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4259400344"/>
              </p:ext>
            </p:extLst>
          </p:nvPr>
        </p:nvGraphicFramePr>
        <p:xfrm>
          <a:off x="420168" y="1371600"/>
          <a:ext cx="8610600" cy="4724400"/>
        </p:xfrm>
        <a:graphic>
          <a:graphicData uri="http://schemas.openxmlformats.org/presentationml/2006/ole">
            <p:oleObj spid="_x0000_s216093" name="Equation" r:id="rId4" imgW="3822480" imgH="2920680" progId="Equation.DSMT4">
              <p:embed/>
            </p:oleObj>
          </a:graphicData>
        </a:graphic>
      </p:graphicFrame>
    </p:spTree>
    <p:extLst>
      <p:ext uri="{BB962C8B-B14F-4D97-AF65-F5344CB8AC3E}">
        <p14:creationId xmlns:p14="http://schemas.microsoft.com/office/powerpoint/2010/main" xmlns="" val="11751393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增广</a:t>
            </a:r>
            <a:r>
              <a:rPr lang="zh-CN" altLang="en-US" sz="2400" i="1" dirty="0">
                <a:solidFill>
                  <a:srgbClr val="C00000"/>
                </a:solidFill>
                <a:latin typeface="+mj-lt"/>
                <a:ea typeface="黑体" pitchFamily="2" charset="-122"/>
              </a:rPr>
              <a:t>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smtClean="0">
                <a:latin typeface="+mj-lt"/>
                <a:ea typeface="黑体" pitchFamily="2" charset="-122"/>
              </a:rPr>
              <a:t>f</a:t>
            </a:r>
            <a:r>
              <a:rPr lang="zh-CN" altLang="en-US" sz="2400" dirty="0" smtClean="0">
                <a:latin typeface="+mj-lt"/>
                <a:ea typeface="黑体" pitchFamily="2" charset="-122"/>
              </a:rPr>
              <a:t>，增广</a:t>
            </a:r>
            <a:r>
              <a:rPr lang="zh-CN" altLang="en-US" sz="2400" dirty="0">
                <a:latin typeface="+mj-lt"/>
                <a:ea typeface="黑体" pitchFamily="2" charset="-122"/>
              </a:rPr>
              <a:t>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a:t>
            </a:r>
            <a:r>
              <a:rPr lang="zh-CN" altLang="en-US" sz="2400" dirty="0" smtClean="0">
                <a:latin typeface="+mj-lt"/>
                <a:ea typeface="黑体" pitchFamily="2" charset="-122"/>
              </a:rPr>
              <a:t>定义，在</a:t>
            </a:r>
            <a:r>
              <a:rPr lang="zh-CN" altLang="en-US" sz="2400" dirty="0">
                <a:latin typeface="+mj-lt"/>
                <a:ea typeface="黑体" pitchFamily="2" charset="-122"/>
              </a:rPr>
              <a:t>不违反边容量限制</a:t>
            </a:r>
            <a:r>
              <a:rPr lang="zh-CN" altLang="en-US" sz="2400" dirty="0" smtClean="0">
                <a:latin typeface="+mj-lt"/>
                <a:ea typeface="黑体" pitchFamily="2" charset="-122"/>
              </a:rPr>
              <a:t>下，增广</a:t>
            </a:r>
            <a:r>
              <a:rPr lang="zh-CN" altLang="en-US" sz="2400" dirty="0">
                <a:latin typeface="+mj-lt"/>
                <a:ea typeface="黑体" pitchFamily="2" charset="-122"/>
              </a:rPr>
              <a:t>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a:t>
            </a:r>
            <a:r>
              <a:rPr lang="zh-CN" altLang="en-US" sz="2400" dirty="0" smtClean="0">
                <a:latin typeface="+mj-lt"/>
                <a:ea typeface="黑体" pitchFamily="2" charset="-122"/>
              </a:rPr>
              <a:t>网络流。定义</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的残留容量为沿</a:t>
            </a:r>
            <a:r>
              <a:rPr lang="zh-CN" altLang="en-US" sz="2400" dirty="0">
                <a:solidFill>
                  <a:srgbClr val="FF0000"/>
                </a:solidFill>
                <a:latin typeface="+mj-lt"/>
                <a:ea typeface="黑体" pitchFamily="2" charset="-122"/>
              </a:rPr>
              <a:t>一条增广路径</a:t>
            </a:r>
            <a:r>
              <a:rPr lang="en-US" altLang="zh-CN" sz="2400" i="1" dirty="0">
                <a:solidFill>
                  <a:srgbClr val="FF0000"/>
                </a:solidFill>
                <a:latin typeface="+mj-lt"/>
                <a:ea typeface="黑体" pitchFamily="2" charset="-122"/>
              </a:rPr>
              <a:t>p</a:t>
            </a:r>
            <a:r>
              <a:rPr lang="zh-CN" altLang="en-US" sz="2400" dirty="0">
                <a:latin typeface="+mj-lt"/>
                <a:ea typeface="黑体" pitchFamily="2" charset="-122"/>
              </a:rPr>
              <a:t>的每条边传输的网络流的</a:t>
            </a:r>
            <a:r>
              <a:rPr lang="zh-CN" altLang="en-US" sz="2400" dirty="0" smtClean="0">
                <a:latin typeface="+mj-lt"/>
                <a:ea typeface="黑体" pitchFamily="2" charset="-122"/>
              </a:rPr>
              <a:t>最大量，由</a:t>
            </a:r>
            <a:r>
              <a:rPr lang="zh-CN" altLang="en-US" sz="2400" dirty="0">
                <a:latin typeface="+mj-lt"/>
                <a:ea typeface="黑体" pitchFamily="2" charset="-122"/>
              </a:rPr>
              <a:t>下式定义</a:t>
            </a:r>
            <a:r>
              <a:rPr lang="en-US" altLang="zh-CN" sz="2400" dirty="0">
                <a:latin typeface="+mj-lt"/>
                <a:ea typeface="黑体" pitchFamily="2" charset="-122"/>
              </a:rPr>
              <a:t>:</a:t>
            </a:r>
          </a:p>
          <a:p>
            <a:pPr marL="0" indent="0">
              <a:buNone/>
            </a:pPr>
            <a:r>
              <a:rPr lang="en-US" altLang="zh-CN" sz="2400" dirty="0" smtClean="0">
                <a:solidFill>
                  <a:srgbClr val="0000CC"/>
                </a:solidFill>
                <a:latin typeface="+mj-lt"/>
                <a:ea typeface="黑体" pitchFamily="2" charset="-122"/>
              </a:rPr>
              <a:t>                    </a:t>
            </a:r>
            <a:r>
              <a:rPr lang="en-US" altLang="zh-CN" sz="2400" b="1" i="1" dirty="0" err="1" smtClean="0">
                <a:solidFill>
                  <a:srgbClr val="0000CC"/>
                </a:solidFill>
                <a:latin typeface="+mj-lt"/>
                <a:ea typeface="黑体" pitchFamily="2" charset="-122"/>
              </a:rPr>
              <a:t>c</a:t>
            </a:r>
            <a:r>
              <a:rPr lang="en-US" altLang="zh-CN" sz="2400" b="1" i="1" baseline="-25000" dirty="0" err="1" smtClean="0">
                <a:solidFill>
                  <a:srgbClr val="0000CC"/>
                </a:solidFill>
                <a:latin typeface="+mj-lt"/>
                <a:ea typeface="黑体" pitchFamily="2" charset="-122"/>
              </a:rPr>
              <a:t>f</a:t>
            </a:r>
            <a:r>
              <a:rPr lang="en-US" altLang="zh-CN" sz="2400" b="1" i="1" dirty="0" smtClean="0">
                <a:solidFill>
                  <a:srgbClr val="0000CC"/>
                </a:solidFill>
                <a:latin typeface="+mj-lt"/>
                <a:ea typeface="黑体" pitchFamily="2" charset="-122"/>
              </a:rPr>
              <a:t>(p</a:t>
            </a:r>
            <a:r>
              <a:rPr lang="en-US" altLang="zh-CN" sz="2400" b="1" i="1" dirty="0">
                <a:solidFill>
                  <a:srgbClr val="0000CC"/>
                </a:solidFill>
                <a:latin typeface="+mj-lt"/>
                <a:ea typeface="黑体" pitchFamily="2" charset="-122"/>
              </a:rPr>
              <a:t>)</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2526982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连通分支</a:t>
            </a:r>
            <a:endParaRPr lang="en-US" sz="3600" b="1" dirty="0" smtClean="0">
              <a:solidFill>
                <a:srgbClr val="0000CC"/>
              </a:solidFill>
            </a:endParaRPr>
          </a:p>
        </p:txBody>
      </p:sp>
      <p:sp>
        <p:nvSpPr>
          <p:cNvPr id="16387" name="Rectangle 3"/>
          <p:cNvSpPr>
            <a:spLocks noGrp="1" noChangeArrowheads="1"/>
          </p:cNvSpPr>
          <p:nvPr>
            <p:ph type="body" idx="1"/>
          </p:nvPr>
        </p:nvSpPr>
        <p:spPr>
          <a:xfrm>
            <a:off x="609600" y="1447800"/>
            <a:ext cx="8153400" cy="4648200"/>
          </a:xfrm>
        </p:spPr>
        <p:txBody>
          <a:bodyPr/>
          <a:lstStyle/>
          <a:p>
            <a:r>
              <a:rPr lang="zh-CN" altLang="en-US" sz="2400" b="1" i="1" dirty="0" smtClean="0">
                <a:solidFill>
                  <a:srgbClr val="C00000"/>
                </a:solidFill>
              </a:rPr>
              <a:t>连通分支</a:t>
            </a:r>
            <a:r>
              <a:rPr lang="en-US" sz="2400" b="1" dirty="0" smtClean="0"/>
              <a:t>: </a:t>
            </a:r>
            <a:r>
              <a:rPr lang="zh-CN" altLang="en-US" sz="2400" b="1" dirty="0" smtClean="0"/>
              <a:t>一个图中的连通分支为该</a:t>
            </a:r>
            <a:r>
              <a:rPr lang="zh-CN" altLang="en-US" sz="2400" b="1" dirty="0" smtClean="0">
                <a:solidFill>
                  <a:srgbClr val="FF0000"/>
                </a:solidFill>
              </a:rPr>
              <a:t>图中最大</a:t>
            </a:r>
            <a:r>
              <a:rPr lang="zh-CN" altLang="en-US" sz="2400" b="1" dirty="0" smtClean="0"/>
              <a:t>的连通子图</a:t>
            </a:r>
            <a:r>
              <a:rPr lang="en-US" sz="2400" b="1" dirty="0" smtClean="0"/>
              <a:t>. </a:t>
            </a:r>
          </a:p>
          <a:p>
            <a:pPr>
              <a:spcBef>
                <a:spcPts val="1800"/>
              </a:spcBef>
              <a:buNone/>
            </a:pPr>
            <a:r>
              <a:rPr lang="zh-CN" altLang="en-US" sz="2400" b="1" dirty="0" smtClean="0"/>
              <a:t>例</a:t>
            </a:r>
            <a:r>
              <a:rPr lang="en-US" sz="2400" b="1" dirty="0" smtClean="0"/>
              <a:t>:</a:t>
            </a:r>
          </a:p>
          <a:p>
            <a:pPr>
              <a:lnSpc>
                <a:spcPct val="90000"/>
              </a:lnSpc>
            </a:pPr>
            <a:endParaRPr lang="en-US" sz="2400" b="1" dirty="0" smtClean="0"/>
          </a:p>
          <a:p>
            <a:pPr>
              <a:lnSpc>
                <a:spcPct val="90000"/>
              </a:lnSpc>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pPr>
            <a:endParaRPr lang="en-US" sz="2400" b="1" dirty="0" smtClean="0"/>
          </a:p>
          <a:p>
            <a:pPr>
              <a:spcBef>
                <a:spcPts val="0"/>
              </a:spcBef>
              <a:buNone/>
            </a:pPr>
            <a:r>
              <a:rPr lang="zh-CN" altLang="en-US" sz="2400" b="1" dirty="0" smtClean="0"/>
              <a:t>包含节点</a:t>
            </a:r>
            <a:r>
              <a:rPr lang="en-US" altLang="zh-CN" sz="2400" b="1" dirty="0" smtClean="0"/>
              <a:t>1</a:t>
            </a:r>
            <a:r>
              <a:rPr lang="zh-CN" altLang="en-US" sz="2400" b="1" dirty="0"/>
              <a:t>的</a:t>
            </a:r>
            <a:r>
              <a:rPr lang="zh-CN" altLang="en-US" sz="2400" b="1" dirty="0" smtClean="0"/>
              <a:t>连通分支</a:t>
            </a:r>
            <a:r>
              <a:rPr lang="en-US" sz="2400" b="1" dirty="0" smtClean="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xmlns=""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821808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3.</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a:latin typeface="+mj-lt"/>
                <a:ea typeface="黑体" pitchFamily="2" charset="-122"/>
              </a:rPr>
              <a:t>f</a:t>
            </a:r>
            <a:r>
              <a:rPr lang="en-US" altLang="zh-CN" sz="2400" i="1" baseline="-25000" dirty="0">
                <a:latin typeface="+mj-lt"/>
                <a:ea typeface="黑体" pitchFamily="2" charset="-122"/>
              </a:rPr>
              <a:t>p</a:t>
            </a:r>
            <a:r>
              <a:rPr lang="en-US" altLang="zh-CN" sz="2400" dirty="0">
                <a:latin typeface="+mj-lt"/>
                <a:ea typeface="黑体" pitchFamily="2" charset="-122"/>
              </a:rPr>
              <a:t>:</a:t>
            </a: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r>
              <a:rPr lang="zh-CN" altLang="en-US" sz="2400" dirty="0">
                <a:latin typeface="+mj-lt"/>
                <a:ea typeface="黑体" pitchFamily="2" charset="-122"/>
              </a:rPr>
              <a:t>则</a:t>
            </a:r>
            <a:r>
              <a:rPr lang="en-US" altLang="zh-CN" sz="2400" i="1" dirty="0">
                <a:latin typeface="+mj-lt"/>
                <a:ea typeface="黑体" pitchFamily="2" charset="-122"/>
              </a:rPr>
              <a:t>f</a:t>
            </a:r>
            <a:r>
              <a:rPr lang="en-US" altLang="zh-CN" sz="2400" i="1" baseline="-25000"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上的一个流</a:t>
            </a:r>
            <a:r>
              <a:rPr lang="en-US" altLang="zh-CN" sz="2400" dirty="0">
                <a:latin typeface="+mj-lt"/>
                <a:ea typeface="黑体" pitchFamily="2" charset="-122"/>
              </a:rPr>
              <a:t>,</a:t>
            </a:r>
            <a:r>
              <a:rPr lang="zh-CN" altLang="en-US" sz="2400" dirty="0">
                <a:latin typeface="+mj-lt"/>
                <a:ea typeface="黑体" pitchFamily="2" charset="-122"/>
              </a:rPr>
              <a:t>其值为</a:t>
            </a:r>
            <a:r>
              <a:rPr lang="en-US" altLang="zh-CN" sz="2400" i="1" dirty="0">
                <a:latin typeface="+mj-lt"/>
                <a:ea typeface="黑体" pitchFamily="2" charset="-122"/>
              </a:rPr>
              <a:t>|f</a:t>
            </a:r>
            <a:r>
              <a:rPr lang="en-US" altLang="zh-CN" sz="2400" i="1" baseline="-25000" dirty="0">
                <a:latin typeface="+mj-lt"/>
                <a:ea typeface="黑体" pitchFamily="2" charset="-122"/>
              </a:rPr>
              <a:t>p</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(p)&gt;0</a:t>
            </a:r>
            <a:r>
              <a:rPr lang="en-US" altLang="zh-CN" sz="2400" dirty="0">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886421272"/>
              </p:ext>
            </p:extLst>
          </p:nvPr>
        </p:nvGraphicFramePr>
        <p:xfrm>
          <a:off x="2133600" y="2362200"/>
          <a:ext cx="4535487" cy="1635125"/>
        </p:xfrm>
        <a:graphic>
          <a:graphicData uri="http://schemas.openxmlformats.org/presentationml/2006/ole">
            <p:oleObj spid="_x0000_s217116" name="公式" r:id="rId4" imgW="2184400" imgH="787400" progId="Equation.3">
              <p:embed/>
            </p:oleObj>
          </a:graphicData>
        </a:graphic>
      </p:graphicFrame>
    </p:spTree>
    <p:extLst>
      <p:ext uri="{BB962C8B-B14F-4D97-AF65-F5344CB8AC3E}">
        <p14:creationId xmlns:p14="http://schemas.microsoft.com/office/powerpoint/2010/main" xmlns="" val="235678248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4.</a:t>
            </a:r>
            <a:r>
              <a:rPr lang="en-US" altLang="zh-CN" sz="2400" dirty="0" smtClean="0">
                <a:latin typeface="+mj-lt"/>
                <a:ea typeface="黑体" pitchFamily="2" charset="-122"/>
              </a:rPr>
              <a:t> </a:t>
            </a:r>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zh-CN" altLang="en-US" sz="2400" dirty="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a:latin typeface="+mj-lt"/>
                <a:ea typeface="黑体" pitchFamily="2" charset="-122"/>
              </a:rPr>
              <a:t>f</a:t>
            </a:r>
            <a:r>
              <a:rPr lang="en-US" altLang="zh-CN" sz="2400" i="1" baseline="-25000" dirty="0">
                <a:latin typeface="+mj-lt"/>
                <a:ea typeface="黑体" pitchFamily="2" charset="-122"/>
              </a:rPr>
              <a:t>p</a:t>
            </a:r>
            <a:r>
              <a:rPr lang="en-US" altLang="zh-CN" sz="2400" dirty="0">
                <a:latin typeface="+mj-lt"/>
                <a:ea typeface="黑体" pitchFamily="2" charset="-122"/>
              </a:rPr>
              <a:t>:</a:t>
            </a:r>
          </a:p>
          <a:p>
            <a:endParaRPr lang="en-US" altLang="zh-CN" sz="2400" dirty="0">
              <a:latin typeface="+mj-lt"/>
              <a:ea typeface="黑体" pitchFamily="2" charset="-122"/>
            </a:endParaRP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pPr marL="0" indent="0">
              <a:buNone/>
            </a:pPr>
            <a:endParaRPr lang="en-US" altLang="zh-CN" sz="2400" b="1" dirty="0">
              <a:latin typeface="黑体" pitchFamily="2" charset="-122"/>
              <a:ea typeface="黑体" pitchFamily="2" charset="-122"/>
            </a:endParaRPr>
          </a:p>
          <a:p>
            <a:r>
              <a:rPr lang="zh-CN" altLang="en-US" sz="2400" dirty="0">
                <a:latin typeface="+mj-lt"/>
                <a:ea typeface="黑体" pitchFamily="2" charset="-122"/>
              </a:rPr>
              <a:t>令</a:t>
            </a:r>
            <a:r>
              <a:rPr lang="en-US" altLang="zh-CN" sz="2400" i="1" dirty="0">
                <a:latin typeface="+mj-lt"/>
                <a:ea typeface="黑体" pitchFamily="2" charset="-122"/>
              </a:rPr>
              <a:t>f’=</a:t>
            </a:r>
            <a:r>
              <a:rPr lang="en-US" altLang="zh-CN" sz="2400" i="1" dirty="0" err="1" smtClean="0">
                <a:latin typeface="+mj-lt"/>
                <a:ea typeface="黑体" pitchFamily="2" charset="-122"/>
              </a:rPr>
              <a:t>f+f</a:t>
            </a:r>
            <a:r>
              <a:rPr lang="en-US" altLang="zh-CN" sz="2400" i="1" baseline="-25000" dirty="0" err="1" smtClean="0">
                <a:latin typeface="+mj-lt"/>
                <a:ea typeface="黑体" pitchFamily="2" charset="-122"/>
              </a:rPr>
              <a:t>p</a:t>
            </a:r>
            <a:r>
              <a:rPr lang="zh-CN" altLang="en-US" sz="2400" dirty="0">
                <a:latin typeface="+mj-lt"/>
                <a:ea typeface="黑体" pitchFamily="2" charset="-122"/>
              </a:rPr>
              <a:t>，</a:t>
            </a:r>
            <a:r>
              <a:rPr lang="zh-CN" altLang="en-US" sz="2400" dirty="0" smtClean="0">
                <a:latin typeface="+mj-lt"/>
                <a:ea typeface="黑体" pitchFamily="2" charset="-122"/>
              </a:rPr>
              <a:t>则</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上的一个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其</a:t>
            </a:r>
            <a:r>
              <a:rPr lang="zh-CN" altLang="en-US" sz="2400" dirty="0">
                <a:latin typeface="+mj-lt"/>
                <a:ea typeface="黑体" pitchFamily="2" charset="-122"/>
              </a:rPr>
              <a:t>值为</a:t>
            </a:r>
            <a:r>
              <a:rPr lang="en-US" altLang="zh-CN" sz="2400" i="1" dirty="0">
                <a:latin typeface="+mj-lt"/>
                <a:ea typeface="黑体" pitchFamily="2" charset="-122"/>
              </a:rPr>
              <a:t>|f’|=|f|+|f</a:t>
            </a:r>
            <a:r>
              <a:rPr lang="en-US" altLang="zh-CN" sz="2400" i="1" baseline="-25000" dirty="0">
                <a:latin typeface="+mj-lt"/>
                <a:ea typeface="黑体" pitchFamily="2" charset="-122"/>
              </a:rPr>
              <a:t>p</a:t>
            </a:r>
            <a:r>
              <a:rPr lang="en-US" altLang="zh-CN" sz="2400" i="1" dirty="0">
                <a:latin typeface="+mj-lt"/>
                <a:ea typeface="黑体" pitchFamily="2" charset="-122"/>
              </a:rPr>
              <a:t>|&gt;|f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xmlns="" val="2728822564"/>
              </p:ext>
            </p:extLst>
          </p:nvPr>
        </p:nvGraphicFramePr>
        <p:xfrm>
          <a:off x="2268538" y="2514600"/>
          <a:ext cx="4535487" cy="1635125"/>
        </p:xfrm>
        <a:graphic>
          <a:graphicData uri="http://schemas.openxmlformats.org/presentationml/2006/ole">
            <p:oleObj spid="_x0000_s218141" name="公式" r:id="rId4" imgW="2184400" imgH="787400" progId="Equation.3">
              <p:embed/>
            </p:oleObj>
          </a:graphicData>
        </a:graphic>
      </p:graphicFrame>
    </p:spTree>
    <p:extLst>
      <p:ext uri="{BB962C8B-B14F-4D97-AF65-F5344CB8AC3E}">
        <p14:creationId xmlns:p14="http://schemas.microsoft.com/office/powerpoint/2010/main" xmlns="" val="38124535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a:latin typeface="+mj-lt"/>
                <a:ea typeface="黑体" pitchFamily="2" charset="-122"/>
              </a:rPr>
              <a:t>方法沿增广路径反复增加</a:t>
            </a:r>
            <a:r>
              <a:rPr lang="zh-CN" altLang="en-US" sz="2400" dirty="0" smtClean="0">
                <a:latin typeface="+mj-lt"/>
                <a:ea typeface="黑体" pitchFamily="2" charset="-122"/>
              </a:rPr>
              <a:t>流，直到</a:t>
            </a:r>
            <a:r>
              <a:rPr lang="zh-CN" altLang="en-US" sz="2400" dirty="0">
                <a:latin typeface="+mj-lt"/>
                <a:ea typeface="黑体" pitchFamily="2" charset="-122"/>
              </a:rPr>
              <a:t>找出最大流</a:t>
            </a:r>
            <a:r>
              <a:rPr lang="zh-CN" altLang="en-US" sz="2400" dirty="0" smtClean="0">
                <a:latin typeface="+mj-lt"/>
                <a:ea typeface="黑体" pitchFamily="2" charset="-122"/>
              </a:rPr>
              <a:t>为止。要</a:t>
            </a:r>
            <a:r>
              <a:rPr lang="zh-CN" altLang="en-US" sz="2400" dirty="0">
                <a:latin typeface="+mj-lt"/>
                <a:ea typeface="黑体" pitchFamily="2" charset="-122"/>
              </a:rPr>
              <a:t>证明的</a:t>
            </a:r>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a:t>
            </a:r>
            <a:r>
              <a:rPr lang="en-US" altLang="zh-CN" sz="2400" dirty="0">
                <a:latin typeface="+mj-lt"/>
                <a:ea typeface="黑体" pitchFamily="2" charset="-122"/>
              </a:rPr>
              <a:t>:</a:t>
            </a:r>
            <a:r>
              <a:rPr lang="zh-CN" altLang="en-US" sz="2400" dirty="0">
                <a:latin typeface="+mj-lt"/>
                <a:ea typeface="黑体" pitchFamily="2" charset="-122"/>
              </a:rPr>
              <a:t>一个流是最大</a:t>
            </a:r>
            <a:r>
              <a:rPr lang="zh-CN" altLang="en-US" sz="2400" dirty="0" smtClean="0">
                <a:latin typeface="+mj-lt"/>
                <a:ea typeface="黑体" pitchFamily="2" charset="-122"/>
              </a:rPr>
              <a:t>流，当且仅当</a:t>
            </a:r>
            <a:r>
              <a:rPr lang="zh-CN" altLang="en-US" sz="2400" dirty="0">
                <a:latin typeface="+mj-lt"/>
                <a:ea typeface="黑体" pitchFamily="2" charset="-122"/>
              </a:rPr>
              <a:t>它的残留网络中不包含增广</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r>
              <a:rPr lang="zh-CN" altLang="en-US" sz="2400" dirty="0" smtClean="0">
                <a:latin typeface="+mj-lt"/>
                <a:ea typeface="黑体" pitchFamily="2" charset="-122"/>
              </a:rPr>
              <a:t>流</a:t>
            </a:r>
            <a:r>
              <a:rPr lang="zh-CN" altLang="en-US" sz="2400" dirty="0">
                <a:latin typeface="+mj-lt"/>
                <a:ea typeface="黑体" pitchFamily="2" charset="-122"/>
              </a:rPr>
              <a:t>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a:t>
            </a:r>
            <a:r>
              <a:rPr lang="zh-CN" altLang="en-US" sz="2400" dirty="0" smtClean="0">
                <a:latin typeface="+mj-lt"/>
                <a:ea typeface="黑体" pitchFamily="2" charset="-122"/>
              </a:rPr>
              <a:t>部分，使得</a:t>
            </a:r>
            <a:r>
              <a:rPr lang="en-US" altLang="zh-CN" sz="2400" i="1" dirty="0" err="1">
                <a:latin typeface="+mj-lt"/>
                <a:ea typeface="黑体" pitchFamily="2" charset="-122"/>
              </a:rPr>
              <a:t>s∈S</a:t>
            </a:r>
            <a:r>
              <a:rPr lang="en-US" altLang="zh-CN" sz="2400" i="1" dirty="0" smtClean="0">
                <a:latin typeface="+mj-lt"/>
                <a:ea typeface="黑体" pitchFamily="2" charset="-122"/>
              </a:rPr>
              <a:t>, </a:t>
            </a:r>
            <a:r>
              <a:rPr lang="en-US" altLang="zh-CN" sz="2400" i="1" dirty="0" err="1" smtClean="0">
                <a:latin typeface="+mj-lt"/>
                <a:ea typeface="黑体" pitchFamily="2" charset="-122"/>
              </a:rPr>
              <a:t>t</a:t>
            </a:r>
            <a:r>
              <a:rPr lang="en-US" altLang="zh-CN" sz="2400" i="1" dirty="0" err="1">
                <a:latin typeface="+mj-lt"/>
                <a:ea typeface="黑体" pitchFamily="2" charset="-122"/>
              </a:rPr>
              <a:t>∈</a:t>
            </a:r>
            <a:r>
              <a:rPr lang="en-US" altLang="zh-CN" sz="2400" i="1" dirty="0" err="1" smtClean="0">
                <a:latin typeface="+mj-lt"/>
                <a:ea typeface="黑体" pitchFamily="2" charset="-122"/>
              </a:rPr>
              <a:t>T</a:t>
            </a:r>
            <a:endParaRPr lang="en-US" altLang="zh-CN" sz="2400" dirty="0" smtClean="0">
              <a:latin typeface="+mj-lt"/>
              <a:ea typeface="黑体" pitchFamily="2" charset="-122"/>
            </a:endParaRPr>
          </a:p>
          <a:p>
            <a:r>
              <a:rPr lang="zh-CN" altLang="en-US" sz="2400" dirty="0" smtClean="0">
                <a:latin typeface="+mj-lt"/>
                <a:ea typeface="黑体" pitchFamily="2" charset="-122"/>
              </a:rPr>
              <a:t>如果</a:t>
            </a:r>
            <a:r>
              <a:rPr lang="en-US" altLang="zh-CN" sz="2400" i="1" dirty="0">
                <a:latin typeface="+mj-lt"/>
                <a:ea typeface="黑体" pitchFamily="2" charset="-122"/>
              </a:rPr>
              <a:t>f</a:t>
            </a:r>
            <a:r>
              <a:rPr lang="zh-CN" altLang="en-US" sz="2400" dirty="0">
                <a:latin typeface="+mj-lt"/>
                <a:ea typeface="黑体" pitchFamily="2" charset="-122"/>
              </a:rPr>
              <a:t>是一个</a:t>
            </a:r>
            <a:r>
              <a:rPr lang="zh-CN" altLang="en-US" sz="2400" dirty="0" smtClean="0">
                <a:latin typeface="+mj-lt"/>
                <a:ea typeface="黑体" pitchFamily="2" charset="-122"/>
              </a:rPr>
              <a:t>流，则</a:t>
            </a:r>
            <a:r>
              <a:rPr lang="zh-CN" altLang="en-US" sz="2400" dirty="0">
                <a:latin typeface="+mj-lt"/>
                <a:ea typeface="黑体" pitchFamily="2" charset="-122"/>
              </a:rPr>
              <a:t>穿过割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的净流被定义为</a:t>
            </a:r>
            <a:r>
              <a:rPr lang="en-US" altLang="zh-CN" sz="2400" i="1" dirty="0">
                <a:latin typeface="+mj-lt"/>
                <a:ea typeface="黑体" pitchFamily="2" charset="-122"/>
              </a:rPr>
              <a:t>f(S,T</a:t>
            </a:r>
            <a:r>
              <a:rPr lang="en-US" altLang="zh-CN" sz="2400" i="1" dirty="0" smtClean="0">
                <a:latin typeface="+mj-lt"/>
                <a:ea typeface="黑体" pitchFamily="2" charset="-122"/>
              </a:rPr>
              <a:t>)</a:t>
            </a:r>
            <a:endParaRPr lang="en-US" altLang="zh-CN" sz="2400" dirty="0" smtClean="0">
              <a:latin typeface="+mj-lt"/>
              <a:ea typeface="黑体" pitchFamily="2" charset="-122"/>
            </a:endParaRPr>
          </a:p>
          <a:p>
            <a:r>
              <a:rPr lang="zh-CN" altLang="en-US" sz="2400" dirty="0" smtClean="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的容量为</a:t>
            </a:r>
            <a:r>
              <a:rPr lang="en-US" altLang="zh-CN" sz="2400" i="1" dirty="0">
                <a:latin typeface="+mj-lt"/>
                <a:ea typeface="黑体" pitchFamily="2" charset="-122"/>
              </a:rPr>
              <a:t>c</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smtClean="0">
                <a:latin typeface="+mj-lt"/>
                <a:ea typeface="黑体" pitchFamily="2" charset="-122"/>
              </a:rPr>
              <a:t>).</a:t>
            </a:r>
          </a:p>
          <a:p>
            <a:endParaRPr lang="en-US" altLang="zh-CN" sz="2400" dirty="0">
              <a:latin typeface="+mj-lt"/>
              <a:ea typeface="黑体" pitchFamily="2" charset="-122"/>
            </a:endParaRPr>
          </a:p>
          <a:p>
            <a:r>
              <a:rPr lang="zh-CN" altLang="en-US" sz="2400" dirty="0" smtClean="0">
                <a:latin typeface="+mj-lt"/>
                <a:ea typeface="黑体" pitchFamily="2" charset="-122"/>
              </a:rPr>
              <a:t>一</a:t>
            </a:r>
            <a:r>
              <a:rPr lang="zh-CN" altLang="en-US" sz="2400" dirty="0">
                <a:latin typeface="+mj-lt"/>
                <a:ea typeface="黑体" pitchFamily="2" charset="-122"/>
              </a:rPr>
              <a:t>个</a:t>
            </a:r>
            <a:r>
              <a:rPr lang="zh-CN" altLang="en-US" sz="2400" dirty="0">
                <a:solidFill>
                  <a:srgbClr val="0000CC"/>
                </a:solidFill>
                <a:latin typeface="+mj-lt"/>
                <a:ea typeface="黑体" pitchFamily="2" charset="-122"/>
              </a:rPr>
              <a:t>网络的最小割</a:t>
            </a:r>
            <a:r>
              <a:rPr lang="zh-CN" altLang="en-US" sz="2400" dirty="0">
                <a:latin typeface="+mj-lt"/>
                <a:ea typeface="黑体" pitchFamily="2" charset="-122"/>
              </a:rPr>
              <a:t>就是网络中所有割中具有最小容量的割</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27825296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057400" y="1447800"/>
            <a:ext cx="4959424" cy="2795599"/>
          </a:xfrm>
          <a:prstGeom prst="rect">
            <a:avLst/>
          </a:prstGeom>
          <a:noFill/>
          <a:ln w="9525">
            <a:noFill/>
            <a:miter lim="800000"/>
            <a:headEnd/>
            <a:tailEnd/>
          </a:ln>
        </p:spPr>
      </p:pic>
      <p:sp>
        <p:nvSpPr>
          <p:cNvPr id="5" name="TextBox 4"/>
          <p:cNvSpPr txBox="1"/>
          <p:nvPr/>
        </p:nvSpPr>
        <p:spPr>
          <a:xfrm>
            <a:off x="609600" y="4724400"/>
            <a:ext cx="8001000" cy="1200329"/>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smtClean="0">
                <a:latin typeface="+mj-lt"/>
              </a:rPr>
              <a:t>上图中的流网络的割</a:t>
            </a:r>
            <a:r>
              <a:rPr lang="en-US" altLang="zh-CN" sz="2400" dirty="0" smtClean="0">
                <a:latin typeface="+mj-lt"/>
              </a:rPr>
              <a:t>(</a:t>
            </a:r>
            <a:r>
              <a:rPr lang="en-US" altLang="zh-CN" sz="2400" i="1" dirty="0" smtClean="0">
                <a:latin typeface="+mj-lt"/>
              </a:rPr>
              <a:t>{s,v1,v2},{v3,v4,t}</a:t>
            </a:r>
            <a:r>
              <a:rPr lang="en-US" altLang="zh-CN" sz="2400" dirty="0" smtClean="0">
                <a:latin typeface="+mj-lt"/>
              </a:rPr>
              <a:t>),</a:t>
            </a:r>
            <a:r>
              <a:rPr lang="zh-CN" altLang="en-US" sz="2400" dirty="0" smtClean="0">
                <a:latin typeface="+mj-lt"/>
              </a:rPr>
              <a:t>通过该割的净流为</a:t>
            </a:r>
            <a:r>
              <a:rPr lang="en-US" altLang="zh-CN" sz="2400" dirty="0" smtClean="0">
                <a:latin typeface="+mj-lt"/>
              </a:rPr>
              <a:t>:</a:t>
            </a:r>
            <a:r>
              <a:rPr lang="en-US" altLang="zh-CN" sz="2400" i="1" dirty="0" smtClean="0">
                <a:latin typeface="+mj-lt"/>
              </a:rPr>
              <a:t>f(v1,v3)+f(v2,v4)=12+11=23</a:t>
            </a:r>
            <a:r>
              <a:rPr lang="zh-CN" altLang="en-US" sz="2400" dirty="0">
                <a:latin typeface="+mj-lt"/>
              </a:rPr>
              <a:t>。</a:t>
            </a:r>
            <a:r>
              <a:rPr lang="en-US" altLang="zh-CN" sz="2400" dirty="0" smtClean="0">
                <a:latin typeface="+mj-lt"/>
              </a:rPr>
              <a:t> </a:t>
            </a:r>
            <a:r>
              <a:rPr lang="zh-CN" altLang="en-US" sz="2400" dirty="0" smtClean="0">
                <a:latin typeface="+mj-lt"/>
              </a:rPr>
              <a:t>割的容量为</a:t>
            </a:r>
            <a:r>
              <a:rPr lang="en-US" altLang="zh-CN" sz="2400" i="1" dirty="0" smtClean="0">
                <a:latin typeface="+mj-lt"/>
              </a:rPr>
              <a:t>c(v1,v3)+c(v2,v4)=12+14=26</a:t>
            </a:r>
            <a:r>
              <a:rPr lang="zh-CN" altLang="en-US" sz="2400" dirty="0" smtClean="0">
                <a:latin typeface="+mj-lt"/>
              </a:rPr>
              <a:t>。</a:t>
            </a:r>
            <a:endParaRPr lang="zh-CN" altLang="en-US" sz="2400" dirty="0">
              <a:latin typeface="+mj-lt"/>
            </a:endParaRPr>
          </a:p>
        </p:txBody>
      </p:sp>
    </p:spTree>
    <p:extLst>
      <p:ext uri="{BB962C8B-B14F-4D97-AF65-F5344CB8AC3E}">
        <p14:creationId xmlns:p14="http://schemas.microsoft.com/office/powerpoint/2010/main" xmlns="" val="19580165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注意</a:t>
            </a:r>
            <a:r>
              <a:rPr lang="en-US" altLang="zh-CN" sz="2400" i="1" dirty="0" smtClean="0">
                <a:solidFill>
                  <a:srgbClr val="C00000"/>
                </a:solidFill>
                <a:latin typeface="+mj-lt"/>
                <a:ea typeface="黑体" pitchFamily="2" charset="-122"/>
              </a:rPr>
              <a:t>:</a:t>
            </a:r>
            <a:r>
              <a:rPr lang="zh-CN" altLang="en-US" sz="2400" dirty="0" smtClean="0">
                <a:latin typeface="+mj-lt"/>
                <a:ea typeface="黑体" pitchFamily="2" charset="-122"/>
              </a:rPr>
              <a:t>通过</a:t>
            </a:r>
            <a:r>
              <a:rPr lang="zh-CN" altLang="en-US" sz="2400" dirty="0">
                <a:latin typeface="+mj-lt"/>
                <a:ea typeface="黑体" pitchFamily="2" charset="-122"/>
              </a:rPr>
              <a:t>割的净流可能包括顶点间的负</a:t>
            </a:r>
            <a:r>
              <a:rPr lang="zh-CN" altLang="en-US" sz="2400" dirty="0" smtClean="0">
                <a:latin typeface="+mj-lt"/>
                <a:ea typeface="黑体" pitchFamily="2" charset="-122"/>
              </a:rPr>
              <a:t>网络流。但</a:t>
            </a:r>
            <a:r>
              <a:rPr lang="zh-CN" altLang="en-US" sz="2400" dirty="0">
                <a:latin typeface="+mj-lt"/>
                <a:ea typeface="黑体" pitchFamily="2" charset="-122"/>
              </a:rPr>
              <a:t>割的容量完全由非负值</a:t>
            </a:r>
            <a:r>
              <a:rPr lang="zh-CN" altLang="en-US" sz="2400" dirty="0" smtClean="0">
                <a:latin typeface="+mj-lt"/>
                <a:ea typeface="黑体" pitchFamily="2" charset="-122"/>
              </a:rPr>
              <a:t>组成。换句话说，穿过</a:t>
            </a:r>
            <a:r>
              <a:rPr lang="zh-CN" altLang="en-US" sz="2400" dirty="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dirty="0">
                <a:solidFill>
                  <a:srgbClr val="C00000"/>
                </a:solidFill>
                <a:latin typeface="+mj-lt"/>
                <a:ea typeface="黑体" pitchFamily="2" charset="-122"/>
              </a:rPr>
              <a:t>净流由双向的正网络流</a:t>
            </a:r>
            <a:r>
              <a:rPr lang="zh-CN" altLang="en-US" sz="2400" dirty="0" smtClean="0">
                <a:solidFill>
                  <a:srgbClr val="C00000"/>
                </a:solidFill>
                <a:latin typeface="+mj-lt"/>
                <a:ea typeface="黑体" pitchFamily="2" charset="-122"/>
              </a:rPr>
              <a:t>组成</a:t>
            </a:r>
            <a:r>
              <a:rPr lang="zh-CN" altLang="en-US" sz="2400" dirty="0" smtClean="0">
                <a:latin typeface="+mj-lt"/>
                <a:ea typeface="黑体" pitchFamily="2" charset="-122"/>
              </a:rPr>
              <a:t>。在</a:t>
            </a:r>
            <a:r>
              <a:rPr lang="zh-CN" altLang="en-US" sz="2400" dirty="0">
                <a:latin typeface="+mj-lt"/>
                <a:ea typeface="黑体" pitchFamily="2" charset="-122"/>
              </a:rPr>
              <a:t>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a:t>
            </a:r>
            <a:r>
              <a:rPr lang="zh-CN" altLang="en-US" sz="2400" dirty="0" smtClean="0">
                <a:latin typeface="+mj-lt"/>
                <a:ea typeface="黑体" pitchFamily="2" charset="-122"/>
              </a:rPr>
              <a:t>同时，减去</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a:t>
            </a:r>
            <a:r>
              <a:rPr lang="zh-CN" altLang="en-US" sz="2400" dirty="0" smtClean="0">
                <a:latin typeface="+mj-lt"/>
                <a:ea typeface="黑体" pitchFamily="2" charset="-122"/>
              </a:rPr>
              <a:t>网络流。</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smtClean="0">
                <a:latin typeface="+mj-lt"/>
                <a:ea typeface="黑体" pitchFamily="2" charset="-122"/>
              </a:rPr>
              <a:t>另一方面，割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的容量仅仅由</a:t>
            </a:r>
            <a:r>
              <a:rPr lang="en-US" altLang="zh-CN" sz="2400"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的边计算而</a:t>
            </a:r>
            <a:r>
              <a:rPr lang="zh-CN" altLang="en-US" sz="2400" dirty="0" smtClean="0">
                <a:latin typeface="+mj-lt"/>
                <a:ea typeface="黑体" pitchFamily="2" charset="-122"/>
              </a:rPr>
              <a:t>得。从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a:t>
            </a:r>
            <a:r>
              <a:rPr lang="zh-CN" altLang="en-US" sz="2400" dirty="0" smtClean="0">
                <a:latin typeface="+mj-lt"/>
                <a:ea typeface="黑体" pitchFamily="2" charset="-122"/>
              </a:rPr>
              <a:t>的。下面</a:t>
            </a:r>
            <a:r>
              <a:rPr lang="zh-CN" altLang="en-US" sz="2400" dirty="0">
                <a:latin typeface="+mj-lt"/>
                <a:ea typeface="黑体" pitchFamily="2" charset="-122"/>
              </a:rPr>
              <a:t>引理</a:t>
            </a:r>
            <a:r>
              <a:rPr lang="zh-CN" altLang="en-US" sz="2400" dirty="0" smtClean="0">
                <a:latin typeface="+mj-lt"/>
                <a:ea typeface="黑体" pitchFamily="2" charset="-122"/>
              </a:rPr>
              <a:t>说明，流经</a:t>
            </a:r>
            <a:r>
              <a:rPr lang="zh-CN" altLang="en-US" sz="2400" dirty="0">
                <a:latin typeface="+mj-lt"/>
                <a:ea typeface="黑体" pitchFamily="2" charset="-122"/>
              </a:rPr>
              <a:t>任意割的净流是相同</a:t>
            </a:r>
            <a:r>
              <a:rPr lang="zh-CN" altLang="en-US" sz="2400" dirty="0" smtClean="0">
                <a:latin typeface="+mj-lt"/>
                <a:ea typeface="黑体" pitchFamily="2" charset="-122"/>
              </a:rPr>
              <a:t>的，且</a:t>
            </a:r>
            <a:r>
              <a:rPr lang="zh-CN" altLang="en-US" sz="2400" dirty="0">
                <a:latin typeface="+mj-lt"/>
                <a:ea typeface="黑体" pitchFamily="2" charset="-122"/>
              </a:rPr>
              <a:t>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209800" y="4572000"/>
            <a:ext cx="3810000" cy="2147675"/>
          </a:xfrm>
          <a:prstGeom prst="rect">
            <a:avLst/>
          </a:prstGeom>
          <a:noFill/>
          <a:ln w="9525">
            <a:noFill/>
            <a:miter lim="800000"/>
            <a:headEnd/>
            <a:tailEnd/>
          </a:ln>
        </p:spPr>
      </p:pic>
    </p:spTree>
    <p:extLst>
      <p:ext uri="{BB962C8B-B14F-4D97-AF65-F5344CB8AC3E}">
        <p14:creationId xmlns:p14="http://schemas.microsoft.com/office/powerpoint/2010/main" xmlns="" val="225839308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5. </a:t>
            </a:r>
            <a:r>
              <a:rPr lang="zh-CN" altLang="en-US" sz="2400" dirty="0" smtClean="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smtClean="0">
                <a:latin typeface="+mj-lt"/>
                <a:ea typeface="黑体" pitchFamily="2" charset="-122"/>
              </a:rPr>
              <a:t>s</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a:t>
            </a:r>
            <a:r>
              <a:rPr lang="zh-CN" altLang="en-US" sz="2400" dirty="0" smtClean="0">
                <a:latin typeface="+mj-lt"/>
                <a:ea typeface="黑体" pitchFamily="2" charset="-122"/>
              </a:rPr>
              <a:t>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割。则</a:t>
            </a:r>
            <a:r>
              <a:rPr lang="zh-CN" altLang="en-US" sz="2400" dirty="0">
                <a:latin typeface="+mj-lt"/>
                <a:ea typeface="黑体" pitchFamily="2" charset="-122"/>
              </a:rPr>
              <a:t>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smtClean="0">
                <a:latin typeface="+mj-lt"/>
                <a:ea typeface="黑体" pitchFamily="2" charset="-122"/>
              </a:rPr>
              <a:t>:  </a:t>
            </a:r>
            <a:r>
              <a:rPr lang="zh-CN" altLang="en-US" sz="2400" dirty="0" smtClean="0">
                <a:latin typeface="+mj-lt"/>
                <a:ea typeface="黑体" pitchFamily="2" charset="-122"/>
              </a:rPr>
              <a:t>由</a:t>
            </a:r>
            <a:r>
              <a:rPr lang="zh-CN" altLang="en-US" sz="2400" dirty="0">
                <a:latin typeface="+mj-lt"/>
                <a:ea typeface="黑体" pitchFamily="2" charset="-122"/>
              </a:rPr>
              <a:t>流守恒性得</a:t>
            </a:r>
            <a:r>
              <a:rPr lang="en-US" altLang="zh-CN" sz="2400" dirty="0" smtClean="0">
                <a:latin typeface="+mj-lt"/>
                <a:ea typeface="黑体" pitchFamily="2" charset="-122"/>
              </a:rPr>
              <a:t>:  </a:t>
            </a:r>
            <a:r>
              <a:rPr lang="en-US" altLang="zh-CN" sz="2400" i="1" dirty="0" smtClean="0">
                <a:latin typeface="+mj-lt"/>
                <a:ea typeface="黑体" pitchFamily="2" charset="-122"/>
              </a:rPr>
              <a:t>f(S-</a:t>
            </a:r>
            <a:r>
              <a:rPr lang="en-US" altLang="zh-CN" sz="2400" i="1" dirty="0">
                <a:latin typeface="+mj-lt"/>
                <a:ea typeface="黑体" pitchFamily="2" charset="-122"/>
              </a:rPr>
              <a:t>{s},V)=</a:t>
            </a:r>
            <a:r>
              <a:rPr lang="en-US" altLang="zh-CN" sz="2400" i="1" dirty="0" smtClean="0">
                <a:latin typeface="+mj-lt"/>
                <a:ea typeface="黑体" pitchFamily="2" charset="-122"/>
              </a:rPr>
              <a:t>0</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f(S,T</a:t>
            </a:r>
            <a:r>
              <a:rPr lang="en-US" altLang="zh-CN" sz="2400" i="1" dirty="0">
                <a:latin typeface="+mj-lt"/>
                <a:ea typeface="黑体" pitchFamily="2" charset="-122"/>
              </a:rPr>
              <a:t>)=f(S,V)-f(S,S</a:t>
            </a:r>
            <a:r>
              <a:rPr lang="en-US" altLang="zh-CN" sz="2400" i="1" dirty="0" smtClean="0">
                <a:latin typeface="+mj-lt"/>
                <a:ea typeface="黑体" pitchFamily="2" charset="-122"/>
              </a:rPr>
              <a:t>)=</a:t>
            </a:r>
            <a:r>
              <a:rPr lang="en-US" altLang="zh-CN" sz="2400" i="1" dirty="0">
                <a:ea typeface="黑体" pitchFamily="2" charset="-122"/>
              </a:rPr>
              <a:t> f(S-{s},</a:t>
            </a:r>
            <a:r>
              <a:rPr lang="en-US" altLang="zh-CN" sz="2400" i="1" dirty="0" smtClean="0">
                <a:ea typeface="黑体" pitchFamily="2" charset="-122"/>
              </a:rPr>
              <a:t>V)+</a:t>
            </a:r>
            <a:r>
              <a:rPr lang="en-US" altLang="zh-CN" sz="2400" i="1" dirty="0" smtClean="0">
                <a:latin typeface="+mj-lt"/>
                <a:ea typeface="黑体" pitchFamily="2" charset="-122"/>
              </a:rPr>
              <a:t>f(</a:t>
            </a:r>
            <a:r>
              <a:rPr lang="en-US" altLang="zh-CN" sz="2400" i="1" dirty="0" err="1" smtClean="0">
                <a:latin typeface="+mj-lt"/>
                <a:ea typeface="黑体" pitchFamily="2" charset="-122"/>
              </a:rPr>
              <a:t>s,V</a:t>
            </a:r>
            <a:r>
              <a:rPr lang="en-US" altLang="zh-CN" sz="2400" i="1" dirty="0">
                <a:latin typeface="+mj-lt"/>
                <a:ea typeface="黑体" pitchFamily="2" charset="-122"/>
              </a:rPr>
              <a:t>)=|f</a:t>
            </a:r>
            <a:r>
              <a:rPr lang="en-US" altLang="zh-CN" sz="2400" i="1"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6.</a:t>
            </a:r>
            <a:r>
              <a:rPr lang="en-US" altLang="zh-CN" sz="2400" dirty="0" smtClean="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smtClean="0">
                <a:latin typeface="+mj-lt"/>
                <a:ea typeface="黑体" pitchFamily="2" charset="-122"/>
              </a:rPr>
              <a:t>f</a:t>
            </a:r>
            <a:r>
              <a:rPr lang="zh-CN" altLang="en-US" sz="2400" dirty="0" smtClean="0">
                <a:latin typeface="+mj-lt"/>
                <a:ea typeface="黑体" pitchFamily="2" charset="-122"/>
              </a:rPr>
              <a:t>，其</a:t>
            </a:r>
            <a:r>
              <a:rPr lang="zh-CN" altLang="en-US" sz="2400" dirty="0">
                <a:latin typeface="+mj-lt"/>
                <a:ea typeface="黑体" pitchFamily="2" charset="-122"/>
              </a:rPr>
              <a:t>值的上界为</a:t>
            </a:r>
            <a:r>
              <a:rPr lang="en-US" altLang="zh-CN" sz="2400" i="1" dirty="0">
                <a:latin typeface="+mj-lt"/>
                <a:ea typeface="黑体" pitchFamily="2" charset="-122"/>
              </a:rPr>
              <a:t>G</a:t>
            </a:r>
            <a:r>
              <a:rPr lang="zh-CN" altLang="en-US" sz="2400" dirty="0">
                <a:latin typeface="+mj-lt"/>
                <a:ea typeface="黑体" pitchFamily="2" charset="-122"/>
              </a:rPr>
              <a:t>的任意割的</a:t>
            </a:r>
            <a:r>
              <a:rPr lang="zh-CN" altLang="en-US" sz="2400" dirty="0" smtClean="0">
                <a:latin typeface="+mj-lt"/>
                <a:ea typeface="黑体" pitchFamily="2" charset="-122"/>
              </a:rPr>
              <a:t>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a:t>
            </a:r>
            <a:r>
              <a:rPr lang="zh-CN" altLang="en-US" sz="2400" dirty="0" smtClean="0">
                <a:latin typeface="+mj-lt"/>
                <a:ea typeface="黑体" pitchFamily="2" charset="-122"/>
              </a:rPr>
              <a:t>割，</a:t>
            </a:r>
            <a:r>
              <a:rPr lang="en-US" altLang="zh-CN" sz="2400" i="1" dirty="0" smtClean="0">
                <a:latin typeface="+mj-lt"/>
                <a:ea typeface="黑体" pitchFamily="2" charset="-122"/>
              </a:rPr>
              <a:t>f</a:t>
            </a:r>
            <a:r>
              <a:rPr lang="zh-CN" altLang="en-US" sz="2400" dirty="0">
                <a:latin typeface="+mj-lt"/>
                <a:ea typeface="黑体" pitchFamily="2" charset="-122"/>
              </a:rPr>
              <a:t>为任意</a:t>
            </a:r>
            <a:r>
              <a:rPr lang="zh-CN" altLang="en-US" sz="2400" dirty="0" smtClean="0">
                <a:latin typeface="+mj-lt"/>
                <a:ea typeface="黑体" pitchFamily="2" charset="-122"/>
              </a:rPr>
              <a:t>流</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133247043"/>
              </p:ext>
            </p:extLst>
          </p:nvPr>
        </p:nvGraphicFramePr>
        <p:xfrm>
          <a:off x="914401" y="4953000"/>
          <a:ext cx="6553199" cy="701622"/>
        </p:xfrm>
        <a:graphic>
          <a:graphicData uri="http://schemas.openxmlformats.org/presentationml/2006/ole">
            <p:oleObj spid="_x0000_s219165" name="Equation" r:id="rId4" imgW="3200400" imgH="342900" progId="Equation.DSMT4">
              <p:embed/>
            </p:oleObj>
          </a:graphicData>
        </a:graphic>
      </p:graphicFrame>
    </p:spTree>
    <p:extLst>
      <p:ext uri="{BB962C8B-B14F-4D97-AF65-F5344CB8AC3E}">
        <p14:creationId xmlns:p14="http://schemas.microsoft.com/office/powerpoint/2010/main" xmlns="" val="5406160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smtClean="0">
                <a:solidFill>
                  <a:srgbClr val="C00000"/>
                </a:solidFill>
                <a:latin typeface="黑体" pitchFamily="2" charset="-122"/>
                <a:ea typeface="黑体" pitchFamily="2" charset="-122"/>
              </a:rPr>
              <a:t>定理</a:t>
            </a:r>
            <a:r>
              <a:rPr lang="en-US" altLang="zh-CN" sz="2400" dirty="0" smtClean="0">
                <a:solidFill>
                  <a:srgbClr val="C00000"/>
                </a:solidFill>
                <a:latin typeface="黑体" pitchFamily="2" charset="-122"/>
                <a:ea typeface="黑体" pitchFamily="2" charset="-122"/>
              </a:rPr>
              <a:t>7.</a:t>
            </a:r>
            <a:r>
              <a:rPr lang="en-US" altLang="zh-CN" sz="2400" dirty="0" smtClean="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a:t>
            </a:r>
            <a:r>
              <a:rPr lang="zh-CN" altLang="en-US" sz="2400" dirty="0" smtClean="0">
                <a:latin typeface="黑体" pitchFamily="2" charset="-122"/>
                <a:ea typeface="黑体" pitchFamily="2" charset="-122"/>
              </a:rPr>
              <a:t>路径</a:t>
            </a:r>
            <a:endParaRPr lang="en-US" altLang="zh-CN" sz="2400" dirty="0">
              <a:latin typeface="黑体" pitchFamily="2" charset="-122"/>
              <a:ea typeface="黑体" pitchFamily="2" charset="-122"/>
            </a:endParaRP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smtClean="0">
                <a:latin typeface="黑体" pitchFamily="2" charset="-122"/>
                <a:ea typeface="黑体" pitchFamily="2" charset="-122"/>
              </a:rPr>
              <a:t>有</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f</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c(S,T</a:t>
            </a:r>
            <a:r>
              <a:rPr lang="en-US" altLang="zh-CN" sz="2400" i="1" dirty="0" smtClean="0">
                <a:latin typeface="黑体" pitchFamily="2" charset="-122"/>
                <a:ea typeface="黑体" pitchFamily="2" charset="-122"/>
              </a:rPr>
              <a:t>)</a:t>
            </a:r>
            <a:endParaRPr lang="en-US" altLang="zh-CN" sz="2400" i="1"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389134761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1479490425"/>
              </p:ext>
            </p:extLst>
          </p:nvPr>
        </p:nvGraphicFramePr>
        <p:xfrm>
          <a:off x="1060450" y="1524000"/>
          <a:ext cx="6940550" cy="4594948"/>
        </p:xfrm>
        <a:graphic>
          <a:graphicData uri="http://schemas.openxmlformats.org/presentationml/2006/ole">
            <p:oleObj spid="_x0000_s220188" name="公式" r:id="rId4" imgW="3721100" imgH="2463800" progId="Equation.3">
              <p:embed/>
            </p:oleObj>
          </a:graphicData>
        </a:graphic>
      </p:graphicFrame>
    </p:spTree>
    <p:extLst>
      <p:ext uri="{BB962C8B-B14F-4D97-AF65-F5344CB8AC3E}">
        <p14:creationId xmlns:p14="http://schemas.microsoft.com/office/powerpoint/2010/main" xmlns="" val="16147112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smtClean="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smtClean="0">
                <a:latin typeface="+mj-lt"/>
                <a:ea typeface="黑体" pitchFamily="2" charset="-122"/>
              </a:rPr>
              <a:t>Ford-Fulkerson(</a:t>
            </a:r>
            <a:r>
              <a:rPr lang="en-US" altLang="zh-CN" sz="2400" dirty="0" err="1" smtClean="0">
                <a:latin typeface="+mj-lt"/>
                <a:ea typeface="黑体" pitchFamily="2" charset="-122"/>
              </a:rPr>
              <a:t>G,s,t</a:t>
            </a:r>
            <a:r>
              <a:rPr lang="en-US" altLang="zh-CN" sz="2400" dirty="0" smtClean="0">
                <a:latin typeface="+mj-lt"/>
                <a:ea typeface="黑体" pitchFamily="2" charset="-122"/>
              </a:rPr>
              <a:t>)</a:t>
            </a:r>
          </a:p>
          <a:p>
            <a:r>
              <a:rPr lang="en-US" altLang="zh-CN" sz="2400" dirty="0" smtClean="0">
                <a:latin typeface="+mj-lt"/>
                <a:ea typeface="黑体" pitchFamily="2" charset="-122"/>
              </a:rPr>
              <a:t>1 for each(</a:t>
            </a:r>
            <a:r>
              <a:rPr lang="en-US" altLang="zh-CN" sz="2400" dirty="0" err="1" smtClean="0">
                <a:latin typeface="+mj-lt"/>
                <a:ea typeface="黑体" pitchFamily="2" charset="-122"/>
              </a:rPr>
              <a:t>u,v</a:t>
            </a:r>
            <a:r>
              <a:rPr lang="en-US" altLang="zh-CN" sz="2400" dirty="0" smtClean="0">
                <a:latin typeface="+mj-lt"/>
                <a:ea typeface="黑体" pitchFamily="2" charset="-122"/>
              </a:rPr>
              <a:t>)∈E(G)</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while there exists a path p from </a:t>
            </a:r>
            <a:r>
              <a:rPr lang="en-US" altLang="zh-CN" sz="2400" dirty="0" smtClean="0">
                <a:solidFill>
                  <a:srgbClr val="FF0000"/>
                </a:solidFill>
                <a:latin typeface="+mj-lt"/>
                <a:ea typeface="黑体" pitchFamily="2" charset="-122"/>
              </a:rPr>
              <a:t>s</a:t>
            </a:r>
            <a:r>
              <a:rPr lang="en-US" altLang="zh-CN" sz="2400" dirty="0" smtClean="0">
                <a:latin typeface="+mj-lt"/>
                <a:ea typeface="黑体" pitchFamily="2" charset="-122"/>
              </a:rPr>
              <a:t> to </a:t>
            </a:r>
            <a:r>
              <a:rPr lang="en-US" altLang="zh-CN" sz="2400" dirty="0" smtClean="0">
                <a:solidFill>
                  <a:srgbClr val="FF0000"/>
                </a:solidFill>
                <a:latin typeface="+mj-lt"/>
                <a:ea typeface="黑体" pitchFamily="2" charset="-122"/>
              </a:rPr>
              <a:t>t</a:t>
            </a:r>
            <a:r>
              <a:rPr lang="en-US" altLang="zh-CN" sz="2400" dirty="0" smtClean="0">
                <a:latin typeface="+mj-lt"/>
                <a:ea typeface="黑体" pitchFamily="2" charset="-122"/>
              </a:rPr>
              <a:t> in the residual network </a:t>
            </a:r>
            <a:r>
              <a:rPr lang="en-US" altLang="zh-CN" sz="2400" dirty="0" err="1" smtClean="0">
                <a:latin typeface="+mj-lt"/>
                <a:ea typeface="黑体" pitchFamily="2" charset="-122"/>
              </a:rPr>
              <a:t>G</a:t>
            </a:r>
            <a:r>
              <a:rPr lang="en-US" altLang="zh-CN" sz="2400" baseline="-25000" dirty="0" err="1" smtClean="0">
                <a:latin typeface="+mj-lt"/>
                <a:ea typeface="黑体" pitchFamily="2" charset="-122"/>
              </a:rPr>
              <a:t>f</a:t>
            </a:r>
            <a:r>
              <a:rPr lang="en-US" altLang="zh-CN" sz="2400" dirty="0" smtClean="0">
                <a:latin typeface="+mj-lt"/>
                <a:ea typeface="黑体" pitchFamily="2" charset="-122"/>
              </a:rPr>
              <a:t> </a:t>
            </a:r>
          </a:p>
          <a:p>
            <a:pPr marL="514350" indent="-514350">
              <a:buAutoNum type="arabicPlain" startAt="2"/>
            </a:pPr>
            <a:r>
              <a:rPr lang="en-US" altLang="zh-CN" sz="2400" dirty="0" smtClean="0">
                <a:latin typeface="+mj-lt"/>
                <a:ea typeface="黑体" pitchFamily="2" charset="-122"/>
              </a:rPr>
              <a:t>   do       ←min{</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smtClean="0">
                <a:latin typeface="+mj-lt"/>
                <a:ea typeface="黑体" pitchFamily="2" charset="-122"/>
                <a:sym typeface="Wingdings" pitchFamily="2" charset="2"/>
              </a:rPr>
              <a:t>:(</a:t>
            </a:r>
            <a:r>
              <a:rPr lang="en-US" altLang="zh-CN" sz="2400" dirty="0" err="1" smtClean="0">
                <a:latin typeface="+mj-lt"/>
                <a:ea typeface="黑体" pitchFamily="2" charset="-122"/>
                <a:sym typeface="Wingdings" pitchFamily="2" charset="2"/>
              </a:rPr>
              <a:t>u,v</a:t>
            </a:r>
            <a:r>
              <a:rPr lang="en-US" altLang="zh-CN" sz="2400" dirty="0" smtClean="0">
                <a:latin typeface="+mj-lt"/>
                <a:ea typeface="黑体" pitchFamily="2" charset="-122"/>
                <a:sym typeface="Wingdings" pitchFamily="2" charset="2"/>
              </a:rPr>
              <a:t>)is in p</a:t>
            </a:r>
            <a:r>
              <a:rPr lang="en-US" altLang="zh-CN" sz="2400" dirty="0" smtClean="0">
                <a:latin typeface="+mj-lt"/>
                <a:ea typeface="黑体" pitchFamily="2" charset="-122"/>
              </a:rPr>
              <a:t>}</a:t>
            </a:r>
          </a:p>
          <a:p>
            <a:pPr marL="514350" indent="-514350">
              <a:buAutoNum type="arabicPlain" startAt="2"/>
            </a:pPr>
            <a:r>
              <a:rPr lang="en-US" altLang="zh-CN" sz="2400" dirty="0" smtClean="0">
                <a:latin typeface="+mj-lt"/>
                <a:ea typeface="黑体" pitchFamily="2" charset="-122"/>
              </a:rPr>
              <a:t>for each (</a:t>
            </a:r>
            <a:r>
              <a:rPr lang="en-US" altLang="zh-CN" sz="2400" dirty="0" err="1" smtClean="0">
                <a:latin typeface="+mj-lt"/>
                <a:ea typeface="黑体" pitchFamily="2" charset="-122"/>
              </a:rPr>
              <a:t>u,v</a:t>
            </a:r>
            <a:r>
              <a:rPr lang="en-US" altLang="zh-CN" sz="2400" dirty="0" smtClean="0">
                <a:latin typeface="+mj-lt"/>
                <a:ea typeface="黑体" pitchFamily="2" charset="-122"/>
              </a:rPr>
              <a:t>) in p</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]←f[</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(p)</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 -f[</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smtClean="0">
                <a:ea typeface="黑体" pitchFamily="2" charset="-122"/>
              </a:rPr>
              <a:t> </a:t>
            </a:r>
            <a:r>
              <a:rPr lang="en-US" altLang="zh-CN" sz="2400" dirty="0" smtClean="0">
                <a:ea typeface="黑体" pitchFamily="2" charset="-122"/>
              </a:rPr>
              <a:t>-</a:t>
            </a:r>
            <a:r>
              <a:rPr lang="en-US" altLang="zh-CN" sz="2400" dirty="0" err="1" smtClean="0">
                <a:ea typeface="黑体" pitchFamily="2" charset="-122"/>
              </a:rPr>
              <a:t>c</a:t>
            </a:r>
            <a:r>
              <a:rPr lang="en-US" altLang="zh-CN" sz="2400" baseline="-25000" dirty="0" err="1" smtClean="0">
                <a:ea typeface="黑体" pitchFamily="2" charset="-122"/>
              </a:rPr>
              <a:t>f</a:t>
            </a:r>
            <a:r>
              <a:rPr lang="en-US" altLang="zh-CN" sz="2400" dirty="0" smtClean="0">
                <a:ea typeface="黑体" pitchFamily="2" charset="-122"/>
              </a:rPr>
              <a:t>(p</a:t>
            </a:r>
            <a:r>
              <a:rPr lang="en-US" altLang="zh-CN" sz="2400" dirty="0" smtClean="0">
                <a:ea typeface="黑体" pitchFamily="2" charset="-122"/>
              </a:rPr>
              <a:t>)</a:t>
            </a:r>
            <a:r>
              <a:rPr lang="en-US" altLang="zh-CN" sz="2400" dirty="0" smtClean="0">
                <a:latin typeface="+mj-lt"/>
                <a:ea typeface="黑体" pitchFamily="2" charset="-122"/>
              </a:rPr>
              <a:t>   </a:t>
            </a:r>
            <a:endParaRPr lang="en-US" altLang="zh-CN" sz="2400" dirty="0" smtClean="0">
              <a:latin typeface="+mj-lt"/>
              <a:ea typeface="黑体" pitchFamily="2" charset="-122"/>
            </a:endParaRPr>
          </a:p>
        </p:txBody>
      </p:sp>
    </p:spTree>
    <p:extLst>
      <p:ext uri="{BB962C8B-B14F-4D97-AF65-F5344CB8AC3E}">
        <p14:creationId xmlns:p14="http://schemas.microsoft.com/office/powerpoint/2010/main" xmlns="" val="26208162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5" name="Picture 3"/>
          <p:cNvPicPr>
            <a:picLocks noChangeAspect="1" noChangeArrowheads="1"/>
          </p:cNvPicPr>
          <p:nvPr/>
        </p:nvPicPr>
        <p:blipFill>
          <a:blip r:embed="rId3" cstate="print"/>
          <a:srcRect/>
          <a:stretch>
            <a:fillRect/>
          </a:stretch>
        </p:blipFill>
        <p:spPr bwMode="auto">
          <a:xfrm>
            <a:off x="1752600" y="1752600"/>
            <a:ext cx="5562600" cy="2373651"/>
          </a:xfrm>
          <a:prstGeom prst="rect">
            <a:avLst/>
          </a:prstGeom>
          <a:noFill/>
          <a:ln w="9525">
            <a:noFill/>
            <a:miter lim="800000"/>
            <a:headEnd/>
            <a:tailEnd/>
          </a:ln>
        </p:spPr>
      </p:pic>
      <p:sp>
        <p:nvSpPr>
          <p:cNvPr id="6" name="TextBox 5"/>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spTree>
    <p:extLst>
      <p:ext uri="{BB962C8B-B14F-4D97-AF65-F5344CB8AC3E}">
        <p14:creationId xmlns:p14="http://schemas.microsoft.com/office/powerpoint/2010/main" xmlns="" val="3704002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smtClean="0"/>
              <a:t>对于一个有向或者无向图，如果任意两个节点之间都有边</a:t>
            </a:r>
            <a:r>
              <a:rPr lang="zh-CN" altLang="en-US" sz="2400" b="1" i="1" dirty="0" smtClean="0">
                <a:solidFill>
                  <a:srgbClr val="3333FF"/>
                </a:solidFill>
              </a:rPr>
              <a:t>邻接</a:t>
            </a:r>
            <a:r>
              <a:rPr lang="zh-CN" altLang="en-US" sz="2400" b="1" dirty="0" smtClean="0"/>
              <a:t>（对于有向图需要两个方向的边），则称之为</a:t>
            </a:r>
            <a:r>
              <a:rPr lang="zh-CN" altLang="en-US" sz="2400" b="1" i="1" dirty="0" smtClean="0">
                <a:solidFill>
                  <a:srgbClr val="FF0000"/>
                </a:solidFill>
              </a:rPr>
              <a:t>完全图</a:t>
            </a:r>
            <a:endParaRPr lang="en-US" sz="2400" b="1" dirty="0" smtClean="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072896"/>
            <a:ext cx="4953000"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smtClean="0">
                <a:solidFill>
                  <a:schemeClr val="tx1"/>
                </a:solidFill>
                <a:latin typeface="+mj-lt"/>
              </a:rPr>
              <a:t>个节点，包含</a:t>
            </a:r>
            <a:r>
              <a:rPr lang="en-US" sz="2000" dirty="0" smtClean="0">
                <a:solidFill>
                  <a:schemeClr val="tx1"/>
                </a:solidFill>
                <a:latin typeface="+mj-lt"/>
              </a:rPr>
              <a:t> </a:t>
            </a:r>
            <a:r>
              <a:rPr lang="en-US" sz="2000" dirty="0">
                <a:solidFill>
                  <a:schemeClr val="tx1"/>
                </a:solidFill>
                <a:latin typeface="+mj-lt"/>
              </a:rPr>
              <a:t>(4*3)/2 </a:t>
            </a:r>
            <a:r>
              <a:rPr lang="zh-CN" altLang="en-US" sz="2000" dirty="0" smtClean="0">
                <a:solidFill>
                  <a:schemeClr val="tx1"/>
                </a:solidFill>
                <a:latin typeface="+mj-lt"/>
              </a:rPr>
              <a:t>条边</a:t>
            </a:r>
            <a:endParaRPr lang="en-US" sz="2000" dirty="0">
              <a:solidFill>
                <a:schemeClr val="tx1"/>
              </a:solidFill>
              <a:latin typeface="+mj-lt"/>
            </a:endParaRP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a:t>
            </a:r>
            <a:r>
              <a:rPr lang="en-US" sz="2000" dirty="0" smtClean="0">
                <a:solidFill>
                  <a:schemeClr val="tx1"/>
                </a:solidFill>
                <a:latin typeface="+mj-lt"/>
              </a:rPr>
              <a:t> |</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)/2 </a:t>
            </a:r>
            <a:r>
              <a:rPr lang="zh-CN" altLang="en-US" sz="2000" dirty="0">
                <a:solidFill>
                  <a:schemeClr val="tx1"/>
                </a:solidFill>
                <a:latin typeface="+mj-lt"/>
              </a:rPr>
              <a:t>边</a:t>
            </a:r>
            <a:r>
              <a:rPr lang="en-US" sz="2000" dirty="0" smtClean="0">
                <a:solidFill>
                  <a:schemeClr val="tx1"/>
                </a:solidFill>
                <a:latin typeface="+mj-lt"/>
              </a:rPr>
              <a:t> </a:t>
            </a:r>
            <a:endParaRPr lang="en-US" sz="2000" dirty="0">
              <a:solidFill>
                <a:schemeClr val="tx1"/>
              </a:solidFill>
              <a:latin typeface="+mj-lt"/>
            </a:endParaRPr>
          </a:p>
          <a:p>
            <a:pPr>
              <a:spcBef>
                <a:spcPct val="50000"/>
              </a:spcBef>
            </a:pPr>
            <a:r>
              <a:rPr lang="zh-CN" altLang="en-US" sz="2000" dirty="0" smtClean="0">
                <a:solidFill>
                  <a:schemeClr val="tx1"/>
                </a:solidFill>
                <a:latin typeface="+mj-lt"/>
              </a:rPr>
              <a:t>注</a:t>
            </a:r>
            <a:r>
              <a:rPr lang="en-US" sz="2000" dirty="0" smtClean="0">
                <a:solidFill>
                  <a:schemeClr val="tx1"/>
                </a:solidFill>
                <a:latin typeface="+mj-lt"/>
              </a:rPr>
              <a:t>: </a:t>
            </a:r>
            <a:r>
              <a:rPr lang="zh-CN" altLang="en-US" sz="2000" dirty="0" smtClean="0">
                <a:solidFill>
                  <a:schemeClr val="tx1"/>
                </a:solidFill>
                <a:latin typeface="+mj-lt"/>
              </a:rPr>
              <a:t>如果允许自环，则边数</a:t>
            </a:r>
            <a:endParaRPr lang="en-US" altLang="zh-CN" sz="2000" dirty="0" smtClean="0">
              <a:solidFill>
                <a:schemeClr val="tx1"/>
              </a:solidFill>
              <a:latin typeface="+mj-lt"/>
            </a:endParaRPr>
          </a:p>
          <a:p>
            <a:pPr>
              <a:spcBef>
                <a:spcPct val="50000"/>
              </a:spcBef>
            </a:pPr>
            <a:r>
              <a:rPr lang="en-US" sz="2000" dirty="0" smtClean="0">
                <a:solidFill>
                  <a:schemeClr val="tx1"/>
                </a:solidFill>
                <a:latin typeface="+mj-lt"/>
              </a:rPr>
              <a:t>|V|*(|V|+1)/2</a:t>
            </a:r>
            <a:endParaRPr lang="en-US" sz="2000" dirty="0">
              <a:solidFill>
                <a:schemeClr val="tx1"/>
              </a:solidFill>
              <a:latin typeface="+mj-lt"/>
            </a:endParaRP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smtClean="0">
                <a:solidFill>
                  <a:schemeClr val="tx1"/>
                </a:solidFill>
                <a:latin typeface="+mj-lt"/>
              </a:rPr>
              <a:t>个节点的有向图，包含</a:t>
            </a:r>
            <a:r>
              <a:rPr lang="en-US" sz="2000" dirty="0" smtClean="0">
                <a:solidFill>
                  <a:schemeClr val="tx1"/>
                </a:solidFill>
                <a:latin typeface="+mj-lt"/>
              </a:rPr>
              <a:t> 3*2</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包含</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 </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zh-CN" altLang="en-US" sz="2000" dirty="0" smtClean="0">
                <a:solidFill>
                  <a:schemeClr val="tx1"/>
                </a:solidFill>
              </a:rPr>
              <a:t>如果</a:t>
            </a:r>
            <a:r>
              <a:rPr lang="zh-CN" altLang="en-US" sz="2000" dirty="0">
                <a:solidFill>
                  <a:schemeClr val="tx1"/>
                </a:solidFill>
              </a:rPr>
              <a:t>允许自环，则边数为</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baseline="30000" dirty="0" smtClean="0">
                <a:solidFill>
                  <a:schemeClr val="tx1"/>
                </a:solidFill>
                <a:latin typeface="+mj-lt"/>
              </a:rPr>
              <a:t>2 </a:t>
            </a:r>
            <a:r>
              <a:rPr lang="en-US" sz="2000" dirty="0" smtClean="0">
                <a:solidFill>
                  <a:schemeClr val="tx1"/>
                </a:solidFill>
                <a:latin typeface="+mj-lt"/>
              </a:rPr>
              <a:t>  </a:t>
            </a:r>
            <a:endParaRPr lang="en-US" sz="2000" dirty="0">
              <a:solidFill>
                <a:schemeClr val="tx1"/>
              </a:solidFill>
              <a:latin typeface="+mj-lt"/>
            </a:endParaRP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如果</a:t>
            </a:r>
            <a:r>
              <a:rPr kumimoji="0" lang="en-US" sz="2400" b="1" i="0" u="none" strike="noStrike" kern="0" cap="none" spc="0" normalizeH="0" baseline="0" noProof="0" dirty="0" smtClean="0">
                <a:ln>
                  <a:noFill/>
                </a:ln>
                <a:solidFill>
                  <a:schemeClr val="tx2"/>
                </a:solidFill>
                <a:effectLst/>
                <a:uLnTx/>
                <a:uFillTx/>
                <a:latin typeface="+mj-lt"/>
                <a:ea typeface="+mj-ea"/>
                <a:cs typeface="+mj-cs"/>
              </a:rPr>
              <a:t>(</a:t>
            </a:r>
            <a:r>
              <a:rPr kumimoji="0" lang="en-US" sz="2400" b="1" i="1" u="none" strike="noStrike" kern="0" cap="none" spc="0" normalizeH="0" baseline="0" noProof="0" dirty="0" smtClean="0">
                <a:ln>
                  <a:noFill/>
                </a:ln>
                <a:solidFill>
                  <a:schemeClr val="tx2"/>
                </a:solidFill>
                <a:effectLst/>
                <a:uLnTx/>
                <a:uFillTx/>
                <a:latin typeface="+mj-lt"/>
                <a:ea typeface="+mj-ea"/>
                <a:cs typeface="+mj-cs"/>
              </a:rPr>
              <a:t>u</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en-US" sz="2400" b="1" i="1" u="none" strike="noStrike" kern="0" cap="none" spc="0" normalizeH="0" baseline="0" noProof="0" dirty="0" smtClean="0">
                <a:ln>
                  <a:noFill/>
                </a:ln>
                <a:solidFill>
                  <a:schemeClr val="tx2"/>
                </a:solidFill>
                <a:effectLst/>
                <a:uLnTx/>
                <a:uFillTx/>
                <a:latin typeface="+mj-lt"/>
                <a:ea typeface="+mj-ea"/>
                <a:cs typeface="+mj-cs"/>
              </a:rPr>
              <a:t>v</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smtClean="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smtClean="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称节点</a:t>
            </a:r>
            <a:r>
              <a:rPr lang="en-US" altLang="zh-CN" sz="2400" i="1" kern="0" dirty="0">
                <a:solidFill>
                  <a:schemeClr val="tx2"/>
                </a:solidFill>
              </a:rPr>
              <a:t>u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smtClean="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smtClean="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500298" y="4643446"/>
            <a:ext cx="3962400" cy="461665"/>
          </a:xfrm>
          <a:prstGeom prst="rect">
            <a:avLst/>
          </a:prstGeom>
          <a:noFill/>
        </p:spPr>
        <p:txBody>
          <a:bodyPr wrap="square" rtlCol="0">
            <a:spAutoFit/>
          </a:bodyPr>
          <a:lstStyle/>
          <a:p>
            <a:r>
              <a:rPr lang="zh-CN" altLang="en-US" sz="2400" dirty="0"/>
              <a:t>将</a:t>
            </a:r>
            <a:r>
              <a:rPr lang="en-US" altLang="zh-CN" sz="2400" i="1" dirty="0"/>
              <a:t>f</a:t>
            </a:r>
            <a:r>
              <a:rPr lang="en-US" altLang="zh-CN" sz="2400" i="1" baseline="-25000" dirty="0"/>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7" name="Picture 2"/>
          <p:cNvPicPr>
            <a:picLocks noChangeAspect="1" noChangeArrowheads="1"/>
          </p:cNvPicPr>
          <p:nvPr/>
        </p:nvPicPr>
        <p:blipFill>
          <a:blip r:embed="rId3" cstate="print"/>
          <a:srcRect/>
          <a:stretch>
            <a:fillRect/>
          </a:stretch>
        </p:blipFill>
        <p:spPr bwMode="auto">
          <a:xfrm>
            <a:off x="1981200" y="1828800"/>
            <a:ext cx="5685471" cy="2600332"/>
          </a:xfrm>
          <a:prstGeom prst="rect">
            <a:avLst/>
          </a:prstGeom>
          <a:noFill/>
          <a:ln w="9525">
            <a:noFill/>
            <a:miter lim="800000"/>
            <a:headEnd/>
            <a:tailEnd/>
          </a:ln>
        </p:spPr>
      </p:pic>
    </p:spTree>
    <p:extLst>
      <p:ext uri="{BB962C8B-B14F-4D97-AF65-F5344CB8AC3E}">
        <p14:creationId xmlns:p14="http://schemas.microsoft.com/office/powerpoint/2010/main" xmlns="" val="23101530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8" name="Picture 2"/>
          <p:cNvPicPr>
            <a:picLocks noChangeAspect="1" noChangeArrowheads="1"/>
          </p:cNvPicPr>
          <p:nvPr/>
        </p:nvPicPr>
        <p:blipFill>
          <a:blip r:embed="rId3" cstate="print"/>
          <a:srcRect/>
          <a:stretch>
            <a:fillRect/>
          </a:stretch>
        </p:blipFill>
        <p:spPr bwMode="auto">
          <a:xfrm>
            <a:off x="1500166" y="1571612"/>
            <a:ext cx="6428250" cy="2819408"/>
          </a:xfrm>
          <a:prstGeom prst="rect">
            <a:avLst/>
          </a:prstGeom>
          <a:noFill/>
          <a:ln w="9525">
            <a:noFill/>
            <a:miter lim="800000"/>
            <a:headEnd/>
            <a:tailEnd/>
          </a:ln>
        </p:spPr>
      </p:pic>
      <p:sp>
        <p:nvSpPr>
          <p:cNvPr id="9" name="TextBox 8"/>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cxnSp>
        <p:nvCxnSpPr>
          <p:cNvPr id="7" name="直接连接符 6"/>
          <p:cNvCxnSpPr/>
          <p:nvPr/>
        </p:nvCxnSpPr>
        <p:spPr bwMode="auto">
          <a:xfrm>
            <a:off x="5929322" y="3286124"/>
            <a:ext cx="285752" cy="15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1" name="直接连接符 10"/>
          <p:cNvCxnSpPr/>
          <p:nvPr/>
        </p:nvCxnSpPr>
        <p:spPr bwMode="auto">
          <a:xfrm>
            <a:off x="6072198" y="2214554"/>
            <a:ext cx="714380" cy="42862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4" name="直接连接符 13"/>
          <p:cNvCxnSpPr/>
          <p:nvPr/>
        </p:nvCxnSpPr>
        <p:spPr bwMode="auto">
          <a:xfrm rot="5400000" flipH="1" flipV="1">
            <a:off x="5357818" y="3071810"/>
            <a:ext cx="1000132" cy="15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6" name="直接连接符 15"/>
          <p:cNvCxnSpPr/>
          <p:nvPr/>
        </p:nvCxnSpPr>
        <p:spPr bwMode="auto">
          <a:xfrm>
            <a:off x="4143372" y="3857628"/>
            <a:ext cx="1285884" cy="15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9" name="直接连接符 18"/>
          <p:cNvCxnSpPr/>
          <p:nvPr/>
        </p:nvCxnSpPr>
        <p:spPr bwMode="auto">
          <a:xfrm rot="5400000">
            <a:off x="3143240" y="3000372"/>
            <a:ext cx="1143008" cy="158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1" name="直接连接符 20"/>
          <p:cNvCxnSpPr/>
          <p:nvPr/>
        </p:nvCxnSpPr>
        <p:spPr bwMode="auto">
          <a:xfrm flipV="1">
            <a:off x="2428860" y="2214554"/>
            <a:ext cx="1000132" cy="42862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10924791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438400" y="4262735"/>
            <a:ext cx="3962400" cy="461665"/>
          </a:xfrm>
          <a:prstGeom prst="rect">
            <a:avLst/>
          </a:prstGeom>
          <a:noFill/>
        </p:spPr>
        <p:txBody>
          <a:bodyPr wrap="square" rtlCol="0">
            <a:spAutoFit/>
          </a:bodyPr>
          <a:lstStyle/>
          <a:p>
            <a:r>
              <a:rPr lang="zh-CN" altLang="en-US" sz="2400" dirty="0"/>
              <a:t>将</a:t>
            </a:r>
            <a:r>
              <a:rPr lang="en-US" altLang="zh-CN" sz="2400" i="1" dirty="0"/>
              <a:t>f</a:t>
            </a:r>
            <a:r>
              <a:rPr lang="en-US" altLang="zh-CN" sz="2400" i="1" baseline="-25000" dirty="0"/>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8" name="Picture 2"/>
          <p:cNvPicPr>
            <a:picLocks noChangeAspect="1" noChangeArrowheads="1"/>
          </p:cNvPicPr>
          <p:nvPr/>
        </p:nvPicPr>
        <p:blipFill>
          <a:blip r:embed="rId3" cstate="print"/>
          <a:srcRect/>
          <a:stretch>
            <a:fillRect/>
          </a:stretch>
        </p:blipFill>
        <p:spPr bwMode="auto">
          <a:xfrm>
            <a:off x="1902769" y="1600200"/>
            <a:ext cx="5183831" cy="2531948"/>
          </a:xfrm>
          <a:prstGeom prst="rect">
            <a:avLst/>
          </a:prstGeom>
          <a:noFill/>
          <a:ln w="9525">
            <a:noFill/>
            <a:miter lim="800000"/>
            <a:headEnd/>
            <a:tailEnd/>
          </a:ln>
        </p:spPr>
      </p:pic>
    </p:spTree>
    <p:extLst>
      <p:ext uri="{BB962C8B-B14F-4D97-AF65-F5344CB8AC3E}">
        <p14:creationId xmlns:p14="http://schemas.microsoft.com/office/powerpoint/2010/main" xmlns="" val="11934728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基本的</a:t>
            </a:r>
            <a:r>
              <a:rPr lang="en-US" altLang="zh-CN" sz="2400" dirty="0" smtClean="0">
                <a:latin typeface="+mj-lt"/>
                <a:ea typeface="黑体" pitchFamily="2" charset="-122"/>
              </a:rPr>
              <a:t>Ford-Fulkerson</a:t>
            </a:r>
            <a:r>
              <a:rPr lang="zh-CN" altLang="en-US" sz="2400" dirty="0">
                <a:latin typeface="+mj-lt"/>
                <a:ea typeface="黑体" pitchFamily="2" charset="-122"/>
              </a:rPr>
              <a:t>算法的时间最坏时间复杂度</a:t>
            </a:r>
            <a:r>
              <a:rPr lang="zh-CN" altLang="en-US" sz="2400" dirty="0" smtClean="0">
                <a:latin typeface="+mj-lt"/>
                <a:ea typeface="黑体" pitchFamily="2" charset="-122"/>
              </a:rPr>
              <a:t>为：</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其中</a:t>
            </a:r>
            <a:r>
              <a:rPr lang="en-US" altLang="zh-CN" sz="2400" i="1" dirty="0" smtClean="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0013253"/>
              </p:ext>
            </p:extLst>
          </p:nvPr>
        </p:nvGraphicFramePr>
        <p:xfrm>
          <a:off x="2895600" y="1905000"/>
          <a:ext cx="1752600" cy="595610"/>
        </p:xfrm>
        <a:graphic>
          <a:graphicData uri="http://schemas.openxmlformats.org/presentationml/2006/ole">
            <p:oleObj spid="_x0000_s221212" name="Equation" r:id="rId4" imgW="672808" imgH="228501" progId="Equation.DSMT4">
              <p:embed/>
            </p:oleObj>
          </a:graphicData>
        </a:graphic>
      </p:graphicFrame>
    </p:spTree>
    <p:extLst>
      <p:ext uri="{BB962C8B-B14F-4D97-AF65-F5344CB8AC3E}">
        <p14:creationId xmlns:p14="http://schemas.microsoft.com/office/powerpoint/2010/main" xmlns="" val="273413509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a:t>
            </a:r>
            <a:r>
              <a:rPr lang="zh-CN" altLang="en-US" sz="2400" dirty="0">
                <a:solidFill>
                  <a:srgbClr val="FF0000"/>
                </a:solidFill>
                <a:latin typeface="+mj-lt"/>
                <a:ea typeface="黑体" pitchFamily="2" charset="-122"/>
              </a:rPr>
              <a:t>广度优先搜索</a:t>
            </a:r>
            <a:r>
              <a:rPr lang="zh-CN" altLang="en-US" sz="2400" dirty="0">
                <a:latin typeface="+mj-lt"/>
                <a:ea typeface="黑体" pitchFamily="2" charset="-122"/>
              </a:rPr>
              <a:t>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xmlns="" val="4205926306"/>
              </p:ext>
            </p:extLst>
          </p:nvPr>
        </p:nvGraphicFramePr>
        <p:xfrm>
          <a:off x="2209800" y="2853068"/>
          <a:ext cx="2103437" cy="503920"/>
        </p:xfrm>
        <a:graphic>
          <a:graphicData uri="http://schemas.openxmlformats.org/presentationml/2006/ole">
            <p:oleObj spid="_x0000_s222237" name="公式" r:id="rId4" imgW="952087" imgH="228501" progId="Equation.3">
              <p:embed/>
            </p:oleObj>
          </a:graphicData>
        </a:graphic>
      </p:graphicFrame>
    </p:spTree>
    <p:extLst>
      <p:ext uri="{BB962C8B-B14F-4D97-AF65-F5344CB8AC3E}">
        <p14:creationId xmlns:p14="http://schemas.microsoft.com/office/powerpoint/2010/main" xmlns="" val="30637082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8</a:t>
            </a:r>
            <a:r>
              <a:rPr lang="en-US" altLang="zh-CN" sz="2400" dirty="0">
                <a:solidFill>
                  <a:srgbClr val="C00000"/>
                </a:solidFill>
                <a:latin typeface="+mj-lt"/>
                <a:ea typeface="黑体" pitchFamily="2" charset="-122"/>
              </a:rPr>
              <a:t>.</a:t>
            </a:r>
            <a:r>
              <a:rPr lang="en-US" altLang="zh-CN" sz="2400" dirty="0" smtClean="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a:t>
            </a:r>
            <a:r>
              <a:rPr lang="zh-CN" altLang="en-US" sz="2400" dirty="0" smtClean="0">
                <a:latin typeface="+mj-lt"/>
                <a:ea typeface="黑体" pitchFamily="2" charset="-122"/>
              </a:rPr>
              <a:t>顶点</a:t>
            </a:r>
            <a:r>
              <a:rPr lang="en-US" altLang="zh-CN" sz="2400" i="1" dirty="0" err="1" smtClean="0">
                <a:latin typeface="+mj-lt"/>
                <a:ea typeface="黑体" pitchFamily="2" charset="-122"/>
              </a:rPr>
              <a:t>v</a:t>
            </a:r>
            <a:r>
              <a:rPr lang="en-US" altLang="zh-CN" sz="2400" i="1" dirty="0" err="1">
                <a:latin typeface="+mj-lt"/>
                <a:ea typeface="黑体" pitchFamily="2" charset="-122"/>
              </a:rPr>
              <a:t>∈V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定理</a:t>
            </a:r>
            <a:r>
              <a:rPr lang="en-US" altLang="zh-CN" sz="2400" dirty="0" smtClean="0">
                <a:solidFill>
                  <a:srgbClr val="C00000"/>
                </a:solidFill>
                <a:latin typeface="+mj-lt"/>
                <a:ea typeface="黑体" pitchFamily="2" charset="-122"/>
              </a:rPr>
              <a:t>9.</a:t>
            </a:r>
            <a:r>
              <a:rPr lang="en-US" altLang="zh-CN" sz="2400" b="1" dirty="0" smtClean="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smtClean="0">
                <a:latin typeface="+mj-lt"/>
                <a:ea typeface="黑体" pitchFamily="2" charset="-122"/>
              </a:rPr>
              <a:t>)</a:t>
            </a:r>
            <a:r>
              <a:rPr lang="zh-CN" altLang="en-US" sz="2400" dirty="0" smtClean="0">
                <a:latin typeface="+mj-lt"/>
                <a:ea typeface="黑体" pitchFamily="2" charset="-122"/>
              </a:rPr>
              <a:t>。由于</a:t>
            </a:r>
            <a:r>
              <a:rPr lang="zh-CN" altLang="en-US" sz="2400" dirty="0">
                <a:latin typeface="+mj-lt"/>
                <a:ea typeface="黑体" pitchFamily="2" charset="-122"/>
              </a:rPr>
              <a:t>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xmlns="" val="4831141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762000" y="76200"/>
            <a:ext cx="7772400" cy="1143000"/>
          </a:xfrm>
        </p:spPr>
        <p:txBody>
          <a:bodyPr/>
          <a:lstStyle/>
          <a:p>
            <a:pPr>
              <a:defRPr/>
            </a:pPr>
            <a:r>
              <a:rPr lang="zh-CN" altLang="en-US" dirty="0" smtClean="0">
                <a:ea typeface="宋体" charset="-122"/>
              </a:rPr>
              <a:t>最短增益路径算法</a:t>
            </a:r>
            <a:endParaRPr lang="en-US" altLang="zh-CN" dirty="0" smtClean="0">
              <a:ea typeface="宋体" charset="-122"/>
            </a:endParaRPr>
          </a:p>
        </p:txBody>
      </p:sp>
      <p:sp>
        <p:nvSpPr>
          <p:cNvPr id="463875" name="Rectangle 3"/>
          <p:cNvSpPr>
            <a:spLocks noGrp="1" noChangeArrowheads="1"/>
          </p:cNvSpPr>
          <p:nvPr>
            <p:ph type="body" idx="1"/>
          </p:nvPr>
        </p:nvSpPr>
        <p:spPr>
          <a:xfrm>
            <a:off x="533400" y="1266825"/>
            <a:ext cx="8610600" cy="4905375"/>
          </a:xfrm>
        </p:spPr>
        <p:txBody>
          <a:bodyPr/>
          <a:lstStyle/>
          <a:p>
            <a:pPr marL="0" indent="0">
              <a:buFont typeface="Monotype Sorts" pitchFamily="2" charset="2"/>
              <a:buNone/>
              <a:defRPr/>
            </a:pPr>
            <a:r>
              <a:rPr lang="zh-CN" altLang="en-US" dirty="0" smtClean="0">
                <a:ea typeface="宋体" charset="-122"/>
              </a:rPr>
              <a:t>通过ＢＦＳ产生具有最少边的增益路径，过程如下：</a:t>
            </a:r>
            <a:endParaRPr lang="en-US" altLang="zh-CN" dirty="0" smtClean="0">
              <a:ea typeface="宋体" charset="-122"/>
            </a:endParaRPr>
          </a:p>
          <a:p>
            <a:pPr marL="0" indent="0">
              <a:buFont typeface="Monotype Sorts" pitchFamily="2" charset="2"/>
              <a:buNone/>
              <a:defRPr/>
            </a:pPr>
            <a:r>
              <a:rPr lang="zh-CN" altLang="en-US" dirty="0" smtClean="0">
                <a:ea typeface="宋体" charset="-122"/>
              </a:rPr>
              <a:t>从源点出发，通过ＢＦＳ遍历，对</a:t>
            </a:r>
            <a:r>
              <a:rPr lang="zh-CN" altLang="en-US" dirty="0" smtClean="0">
                <a:solidFill>
                  <a:srgbClr val="FF0000"/>
                </a:solidFill>
                <a:ea typeface="宋体" charset="-122"/>
              </a:rPr>
              <a:t>未标注</a:t>
            </a:r>
            <a:r>
              <a:rPr lang="zh-CN" altLang="en-US" dirty="0" smtClean="0">
                <a:ea typeface="宋体" charset="-122"/>
              </a:rPr>
              <a:t>的节点进行标记：</a:t>
            </a:r>
            <a:endParaRPr lang="en-US" altLang="zh-CN" dirty="0" smtClean="0">
              <a:ea typeface="宋体" charset="-122"/>
            </a:endParaRPr>
          </a:p>
          <a:p>
            <a:pPr lvl="1">
              <a:defRPr/>
            </a:pPr>
            <a:r>
              <a:rPr lang="zh-CN" altLang="en-US" sz="2400" dirty="0" smtClean="0">
                <a:ea typeface="宋体" charset="-122"/>
              </a:rPr>
              <a:t>第一个标记</a:t>
            </a:r>
            <a:r>
              <a:rPr lang="en-US" altLang="zh-CN" sz="2400" dirty="0" smtClean="0">
                <a:ea typeface="宋体" charset="-122"/>
              </a:rPr>
              <a:t> – </a:t>
            </a:r>
            <a:r>
              <a:rPr lang="zh-CN" altLang="en-US" sz="2400" dirty="0" smtClean="0">
                <a:ea typeface="宋体" charset="-122"/>
              </a:rPr>
              <a:t>指明从源点到</a:t>
            </a:r>
            <a:r>
              <a:rPr lang="zh-CN" altLang="en-US" sz="2400" b="1" dirty="0" smtClean="0">
                <a:solidFill>
                  <a:srgbClr val="FF0000"/>
                </a:solidFill>
                <a:ea typeface="宋体" charset="-122"/>
              </a:rPr>
              <a:t>正在标记</a:t>
            </a:r>
            <a:r>
              <a:rPr lang="zh-CN" altLang="en-US" sz="2400" dirty="0" smtClean="0">
                <a:ea typeface="宋体" charset="-122"/>
              </a:rPr>
              <a:t>的顶点之间还可以增加的流量</a:t>
            </a:r>
            <a:endParaRPr lang="en-US" altLang="zh-CN" sz="2400" dirty="0" smtClean="0">
              <a:ea typeface="宋体" charset="-122"/>
            </a:endParaRPr>
          </a:p>
          <a:p>
            <a:pPr lvl="1">
              <a:defRPr/>
            </a:pPr>
            <a:endParaRPr lang="en-US" altLang="zh-CN" sz="2400" dirty="0" smtClean="0">
              <a:ea typeface="宋体" charset="-122"/>
            </a:endParaRPr>
          </a:p>
          <a:p>
            <a:pPr lvl="1">
              <a:defRPr/>
            </a:pPr>
            <a:r>
              <a:rPr lang="zh-CN" altLang="en-US" sz="2400" dirty="0" smtClean="0">
                <a:ea typeface="宋体" charset="-122"/>
              </a:rPr>
              <a:t>第二个标记</a:t>
            </a:r>
            <a:r>
              <a:rPr lang="en-US" altLang="zh-CN" sz="2400" dirty="0" smtClean="0">
                <a:ea typeface="宋体" charset="-122"/>
              </a:rPr>
              <a:t> – </a:t>
            </a:r>
            <a:r>
              <a:rPr lang="zh-CN" altLang="en-US" sz="2400" dirty="0" smtClean="0">
                <a:ea typeface="宋体" charset="-122"/>
              </a:rPr>
              <a:t>指明另一个顶点，从另一个顶点可以到正在标注的顶点，用</a:t>
            </a:r>
            <a:r>
              <a:rPr lang="en-US" altLang="zh-CN" sz="2400" dirty="0" smtClean="0">
                <a:ea typeface="宋体" charset="-122"/>
              </a:rPr>
              <a:t>“</a:t>
            </a:r>
            <a:r>
              <a:rPr lang="en-US" altLang="zh-CN" sz="2400" dirty="0" smtClean="0">
                <a:solidFill>
                  <a:srgbClr val="FF0000"/>
                </a:solidFill>
                <a:ea typeface="宋体" charset="-122"/>
              </a:rPr>
              <a:t>+</a:t>
            </a:r>
            <a:r>
              <a:rPr lang="en-US" altLang="zh-CN" sz="2400" dirty="0" smtClean="0">
                <a:ea typeface="宋体" charset="-122"/>
              </a:rPr>
              <a:t>” </a:t>
            </a:r>
            <a:r>
              <a:rPr lang="zh-CN" altLang="en-US" sz="2400" dirty="0" smtClean="0">
                <a:ea typeface="宋体" charset="-122"/>
              </a:rPr>
              <a:t>或</a:t>
            </a:r>
            <a:r>
              <a:rPr lang="en-US" altLang="zh-CN" sz="2400" dirty="0" smtClean="0">
                <a:ea typeface="宋体" charset="-122"/>
              </a:rPr>
              <a:t>  “</a:t>
            </a:r>
            <a:r>
              <a:rPr lang="en-US" altLang="zh-CN" sz="2400" dirty="0" smtClean="0">
                <a:solidFill>
                  <a:srgbClr val="FF0000"/>
                </a:solidFill>
                <a:ea typeface="宋体" charset="-122"/>
              </a:rPr>
              <a:t>–</a:t>
            </a:r>
            <a:r>
              <a:rPr lang="en-US" altLang="zh-CN" sz="2400" dirty="0" smtClean="0">
                <a:ea typeface="宋体" charset="-122"/>
              </a:rPr>
              <a:t>” </a:t>
            </a:r>
            <a:r>
              <a:rPr lang="zh-CN" altLang="en-US" sz="2400" dirty="0" smtClean="0">
                <a:ea typeface="宋体" charset="-122"/>
              </a:rPr>
              <a:t>表明是通过</a:t>
            </a:r>
            <a:r>
              <a:rPr lang="zh-CN" altLang="en-US" sz="2400" dirty="0" smtClean="0">
                <a:solidFill>
                  <a:srgbClr val="FF0000"/>
                </a:solidFill>
                <a:ea typeface="宋体" charset="-122"/>
              </a:rPr>
              <a:t>前向边</a:t>
            </a:r>
            <a:r>
              <a:rPr lang="zh-CN" altLang="en-US" sz="2400" dirty="0" smtClean="0">
                <a:ea typeface="宋体" charset="-122"/>
              </a:rPr>
              <a:t>还是通过</a:t>
            </a:r>
            <a:r>
              <a:rPr lang="zh-CN" altLang="en-US" sz="2400" dirty="0" smtClean="0">
                <a:solidFill>
                  <a:srgbClr val="FF0000"/>
                </a:solidFill>
                <a:ea typeface="宋体" charset="-122"/>
              </a:rPr>
              <a:t>后向边</a:t>
            </a:r>
            <a:r>
              <a:rPr lang="zh-CN" altLang="en-US" sz="2400" dirty="0" smtClean="0">
                <a:ea typeface="宋体" charset="-122"/>
              </a:rPr>
              <a:t>到达正在标注的顶点</a:t>
            </a:r>
            <a:endParaRPr lang="en-US" altLang="zh-CN" sz="2800" dirty="0" smtClean="0">
              <a:ea typeface="宋体" charset="-122"/>
            </a:endParaRPr>
          </a:p>
          <a:p>
            <a:pPr marL="914400" lvl="2" indent="0">
              <a:buFontTx/>
              <a:buNone/>
              <a:defRPr/>
            </a:pPr>
            <a:endParaRPr lang="en-US" altLang="zh-CN" sz="2400" dirty="0" smtClean="0">
              <a:ea typeface="宋体" charset="-122"/>
            </a:endParaRPr>
          </a:p>
        </p:txBody>
      </p:sp>
    </p:spTree>
    <p:extLst>
      <p:ext uri="{BB962C8B-B14F-4D97-AF65-F5344CB8AC3E}">
        <p14:creationId xmlns:p14="http://schemas.microsoft.com/office/powerpoint/2010/main" xmlns="" val="404137102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714286" y="304800"/>
            <a:ext cx="7772400" cy="1143000"/>
          </a:xfrm>
        </p:spPr>
        <p:txBody>
          <a:bodyPr/>
          <a:lstStyle/>
          <a:p>
            <a:pPr>
              <a:defRPr/>
            </a:pPr>
            <a:r>
              <a:rPr lang="zh-CN" altLang="en-US" dirty="0" smtClean="0">
                <a:ea typeface="宋体" charset="-122"/>
              </a:rPr>
              <a:t>顶点标注</a:t>
            </a:r>
            <a:r>
              <a:rPr lang="en-US" altLang="zh-CN" dirty="0" smtClean="0">
                <a:ea typeface="宋体" charset="-122"/>
              </a:rPr>
              <a:t> </a:t>
            </a:r>
          </a:p>
        </p:txBody>
      </p:sp>
      <p:sp>
        <p:nvSpPr>
          <p:cNvPr id="464899" name="Rectangle 3"/>
          <p:cNvSpPr>
            <a:spLocks noGrp="1" noChangeArrowheads="1"/>
          </p:cNvSpPr>
          <p:nvPr>
            <p:ph type="body" idx="1"/>
          </p:nvPr>
        </p:nvSpPr>
        <p:spPr>
          <a:xfrm>
            <a:off x="76200" y="1524000"/>
            <a:ext cx="8991600" cy="4648200"/>
          </a:xfrm>
        </p:spPr>
        <p:txBody>
          <a:bodyPr/>
          <a:lstStyle/>
          <a:p>
            <a:pPr>
              <a:defRPr/>
            </a:pPr>
            <a:r>
              <a:rPr lang="zh-CN" altLang="en-US" dirty="0" smtClean="0">
                <a:ea typeface="宋体" charset="-122"/>
              </a:rPr>
              <a:t>源点总是标注为</a:t>
            </a:r>
            <a:r>
              <a:rPr lang="en-US" altLang="zh-CN" dirty="0" smtClean="0">
                <a:ea typeface="宋体" charset="-122"/>
              </a:rPr>
              <a:t> </a:t>
            </a:r>
            <a:r>
              <a:rPr lang="en-US" altLang="zh-CN" sz="2800" dirty="0" smtClean="0">
                <a:solidFill>
                  <a:srgbClr val="FF0000"/>
                </a:solidFill>
                <a:ea typeface="宋体" charset="-122"/>
                <a:cs typeface="Arial" charset="0"/>
              </a:rPr>
              <a:t>∞,-</a:t>
            </a:r>
            <a:r>
              <a:rPr lang="en-US" altLang="zh-CN" dirty="0" smtClean="0">
                <a:ea typeface="宋体" charset="-122"/>
                <a:cs typeface="Arial" charset="0"/>
              </a:rPr>
              <a:t/>
            </a:r>
            <a:br>
              <a:rPr lang="en-US" altLang="zh-CN" dirty="0" smtClean="0">
                <a:ea typeface="宋体" charset="-122"/>
                <a:cs typeface="Arial" charset="0"/>
              </a:rPr>
            </a:br>
            <a:endParaRPr lang="en-US" altLang="zh-CN" dirty="0" smtClean="0">
              <a:ea typeface="宋体" charset="-122"/>
              <a:cs typeface="Arial" charset="0"/>
            </a:endParaRPr>
          </a:p>
          <a:p>
            <a:pPr>
              <a:defRPr/>
            </a:pPr>
            <a:r>
              <a:rPr lang="zh-CN" altLang="en-US" dirty="0" smtClean="0">
                <a:ea typeface="宋体" charset="-122"/>
                <a:cs typeface="Arial" charset="0"/>
              </a:rPr>
              <a:t>其他所有顶点都按如下方法标注（通过</a:t>
            </a:r>
            <a:r>
              <a:rPr lang="en-US" altLang="zh-CN" dirty="0" smtClean="0">
                <a:ea typeface="宋体" charset="-122"/>
                <a:cs typeface="Arial" charset="0"/>
              </a:rPr>
              <a:t>BFS</a:t>
            </a:r>
            <a:r>
              <a:rPr lang="zh-CN" altLang="en-US" dirty="0" smtClean="0">
                <a:ea typeface="宋体" charset="-122"/>
                <a:cs typeface="Arial" charset="0"/>
              </a:rPr>
              <a:t>确定连接关系）：</a:t>
            </a:r>
            <a:endParaRPr lang="en-US" altLang="zh-CN" dirty="0" smtClean="0">
              <a:ea typeface="宋体" charset="-122"/>
              <a:cs typeface="Arial" charset="0"/>
            </a:endParaRPr>
          </a:p>
          <a:p>
            <a:pPr marL="692150" lvl="1" indent="-347663">
              <a:defRPr/>
            </a:pPr>
            <a:r>
              <a:rPr lang="zh-CN" altLang="en-US" sz="2400" dirty="0" smtClean="0">
                <a:ea typeface="宋体" charset="-122"/>
                <a:cs typeface="Arial" charset="0"/>
              </a:rPr>
              <a:t>如果未标注的顶点</a:t>
            </a:r>
            <a:r>
              <a:rPr lang="en-US" altLang="zh-CN" sz="2400" dirty="0" smtClean="0">
                <a:ea typeface="宋体" charset="-122"/>
                <a:cs typeface="Arial" charset="0"/>
              </a:rPr>
              <a:t> </a:t>
            </a:r>
            <a:r>
              <a:rPr lang="en-US" altLang="zh-CN" sz="2400" i="1" dirty="0" smtClean="0">
                <a:ea typeface="宋体" charset="-122"/>
                <a:cs typeface="Arial" charset="0"/>
              </a:rPr>
              <a:t>j</a:t>
            </a:r>
            <a:r>
              <a:rPr lang="en-US" altLang="zh-CN" sz="2400" dirty="0" smtClean="0">
                <a:ea typeface="宋体" charset="-122"/>
                <a:cs typeface="Arial" charset="0"/>
              </a:rPr>
              <a:t> </a:t>
            </a:r>
            <a:r>
              <a:rPr lang="zh-CN" altLang="en-US" sz="2400" dirty="0" smtClean="0">
                <a:ea typeface="宋体" charset="-122"/>
                <a:cs typeface="Arial" charset="0"/>
              </a:rPr>
              <a:t>与前向顶点</a:t>
            </a:r>
            <a:r>
              <a:rPr lang="en-US" altLang="zh-CN" sz="2400" dirty="0" smtClean="0">
                <a:ea typeface="宋体" charset="-122"/>
                <a:cs typeface="Arial" charset="0"/>
              </a:rPr>
              <a:t> </a:t>
            </a:r>
            <a:r>
              <a:rPr lang="en-US" altLang="zh-CN" sz="2400" i="1" dirty="0" err="1" smtClean="0">
                <a:ea typeface="宋体" charset="-122"/>
                <a:cs typeface="Arial" charset="0"/>
              </a:rPr>
              <a:t>i</a:t>
            </a:r>
            <a:r>
              <a:rPr lang="en-US" altLang="zh-CN" sz="2400" dirty="0" smtClean="0">
                <a:ea typeface="宋体" charset="-122"/>
                <a:cs typeface="Arial" charset="0"/>
              </a:rPr>
              <a:t> </a:t>
            </a:r>
            <a:r>
              <a:rPr lang="zh-CN" altLang="en-US" sz="2400" dirty="0" smtClean="0">
                <a:ea typeface="宋体" charset="-122"/>
                <a:cs typeface="Arial" charset="0"/>
              </a:rPr>
              <a:t>相连（</a:t>
            </a:r>
            <a:r>
              <a:rPr lang="zh-CN" altLang="en-US" sz="2400" dirty="0" smtClean="0">
                <a:solidFill>
                  <a:srgbClr val="FF0000"/>
                </a:solidFill>
                <a:ea typeface="宋体" charset="-122"/>
                <a:cs typeface="Arial" charset="0"/>
              </a:rPr>
              <a:t>前向边</a:t>
            </a:r>
            <a:r>
              <a:rPr lang="zh-CN" altLang="en-US" sz="2400" dirty="0" smtClean="0">
                <a:ea typeface="宋体" charset="-122"/>
                <a:cs typeface="Arial" charset="0"/>
              </a:rPr>
              <a:t>），其未用容量为</a:t>
            </a:r>
            <a:r>
              <a:rPr lang="en-US" altLang="zh-CN" sz="2400" dirty="0" smtClean="0">
                <a:ea typeface="宋体" charset="-122"/>
                <a:cs typeface="Arial" charset="0"/>
              </a:rPr>
              <a:t> </a:t>
            </a:r>
            <a:r>
              <a:rPr lang="en-US" altLang="zh-CN" sz="3200" i="1" dirty="0" err="1" smtClean="0">
                <a:ea typeface="宋体" charset="-122"/>
                <a:cs typeface="Arial" charset="0"/>
              </a:rPr>
              <a:t>r</a:t>
            </a:r>
            <a:r>
              <a:rPr lang="en-US" altLang="zh-CN" sz="3200" i="1" baseline="-25000" dirty="0" err="1" smtClean="0">
                <a:ea typeface="宋体" charset="-122"/>
                <a:cs typeface="Arial" charset="0"/>
              </a:rPr>
              <a:t>ij</a:t>
            </a:r>
            <a:r>
              <a:rPr lang="en-US" altLang="zh-CN" sz="3200" i="1" dirty="0" smtClean="0">
                <a:ea typeface="宋体" charset="-122"/>
                <a:cs typeface="Arial" charset="0"/>
              </a:rPr>
              <a:t> = </a:t>
            </a:r>
            <a:r>
              <a:rPr lang="en-US" altLang="zh-CN" sz="3200" i="1" dirty="0" err="1" smtClean="0">
                <a:ea typeface="宋体" charset="-122"/>
                <a:cs typeface="Arial" charset="0"/>
              </a:rPr>
              <a:t>u</a:t>
            </a:r>
            <a:r>
              <a:rPr lang="en-US" altLang="zh-CN" sz="3200" i="1" baseline="-25000" dirty="0" err="1" smtClean="0">
                <a:ea typeface="宋体" charset="-122"/>
                <a:cs typeface="Arial" charset="0"/>
              </a:rPr>
              <a:t>ij</a:t>
            </a:r>
            <a:r>
              <a:rPr lang="en-US" altLang="zh-CN" sz="3200" i="1" dirty="0" smtClean="0">
                <a:ea typeface="宋体" charset="-122"/>
                <a:cs typeface="Arial" charset="0"/>
              </a:rPr>
              <a:t> –</a:t>
            </a:r>
            <a:r>
              <a:rPr lang="en-US" altLang="zh-CN" sz="3200" i="1" dirty="0" err="1" smtClean="0">
                <a:ea typeface="宋体" charset="-122"/>
                <a:cs typeface="Arial" charset="0"/>
              </a:rPr>
              <a:t>x</a:t>
            </a:r>
            <a:r>
              <a:rPr lang="en-US" altLang="zh-CN" sz="3200" i="1" baseline="-25000" dirty="0" err="1" smtClean="0">
                <a:ea typeface="宋体" charset="-122"/>
                <a:cs typeface="Arial" charset="0"/>
              </a:rPr>
              <a:t>ij</a:t>
            </a:r>
            <a:r>
              <a:rPr lang="en-US" altLang="zh-CN" sz="3200" dirty="0" smtClean="0">
                <a:ea typeface="宋体" charset="-122"/>
                <a:cs typeface="Arial" charset="0"/>
              </a:rPr>
              <a:t> </a:t>
            </a:r>
            <a:r>
              <a:rPr lang="zh-CN" altLang="en-US" sz="2400" dirty="0" smtClean="0">
                <a:ea typeface="宋体" charset="-122"/>
                <a:cs typeface="Arial" charset="0"/>
              </a:rPr>
              <a:t>，顶点</a:t>
            </a:r>
            <a:r>
              <a:rPr lang="en-US" altLang="zh-CN" sz="2400" dirty="0" smtClean="0">
                <a:ea typeface="宋体" charset="-122"/>
                <a:cs typeface="Arial" charset="0"/>
              </a:rPr>
              <a:t> </a:t>
            </a:r>
            <a:r>
              <a:rPr lang="en-US" altLang="zh-CN" sz="2400" i="1" dirty="0" smtClean="0">
                <a:ea typeface="宋体" charset="-122"/>
                <a:cs typeface="Arial" charset="0"/>
              </a:rPr>
              <a:t>j</a:t>
            </a:r>
            <a:r>
              <a:rPr lang="en-US" altLang="zh-CN" sz="2400" dirty="0" smtClean="0">
                <a:ea typeface="宋体" charset="-122"/>
                <a:cs typeface="Arial" charset="0"/>
              </a:rPr>
              <a:t> </a:t>
            </a:r>
            <a:r>
              <a:rPr lang="zh-CN" altLang="en-US" sz="2400" dirty="0" smtClean="0">
                <a:ea typeface="宋体" charset="-122"/>
                <a:cs typeface="Arial" charset="0"/>
              </a:rPr>
              <a:t>用</a:t>
            </a:r>
            <a:r>
              <a:rPr lang="en-US" altLang="zh-CN" sz="3200" i="1" dirty="0" err="1" smtClean="0">
                <a:ea typeface="宋体" charset="-122"/>
                <a:cs typeface="Arial" charset="0"/>
              </a:rPr>
              <a:t>l</a:t>
            </a:r>
            <a:r>
              <a:rPr lang="en-US" altLang="zh-CN" sz="3200" i="1" baseline="-25000" dirty="0" err="1" smtClean="0">
                <a:ea typeface="宋体" charset="-122"/>
                <a:cs typeface="Arial" charset="0"/>
              </a:rPr>
              <a:t>j</a:t>
            </a:r>
            <a:r>
              <a:rPr lang="en-US" altLang="zh-CN" sz="3200" i="1" dirty="0" err="1" smtClean="0">
                <a:ea typeface="宋体" charset="-122"/>
                <a:cs typeface="Arial" charset="0"/>
              </a:rPr>
              <a:t>,i</a:t>
            </a:r>
            <a:r>
              <a:rPr lang="en-US" altLang="zh-CN" sz="3200" baseline="30000" dirty="0" smtClean="0">
                <a:ea typeface="宋体" charset="-122"/>
                <a:cs typeface="Arial" charset="0"/>
              </a:rPr>
              <a:t>+</a:t>
            </a:r>
            <a:r>
              <a:rPr lang="zh-CN" altLang="en-US" sz="2400" dirty="0" smtClean="0">
                <a:ea typeface="宋体" charset="-122"/>
                <a:cs typeface="Arial" charset="0"/>
              </a:rPr>
              <a:t>标注，其中</a:t>
            </a:r>
            <a:r>
              <a:rPr lang="en-US" altLang="zh-CN" sz="2400" i="1" dirty="0" err="1" smtClean="0">
                <a:ea typeface="宋体" charset="-122"/>
                <a:cs typeface="Arial" charset="0"/>
              </a:rPr>
              <a:t>l</a:t>
            </a:r>
            <a:r>
              <a:rPr lang="en-US" altLang="zh-CN" sz="2400" i="1" baseline="-25000" dirty="0" err="1" smtClean="0">
                <a:ea typeface="宋体" charset="-122"/>
                <a:cs typeface="Arial" charset="0"/>
              </a:rPr>
              <a:t>j</a:t>
            </a:r>
            <a:r>
              <a:rPr lang="en-US" altLang="zh-CN" sz="2400" dirty="0" smtClean="0">
                <a:ea typeface="宋体" charset="-122"/>
                <a:cs typeface="Arial" charset="0"/>
              </a:rPr>
              <a:t> = min{</a:t>
            </a:r>
            <a:r>
              <a:rPr lang="en-US" altLang="zh-CN" sz="2400" i="1" dirty="0" smtClean="0">
                <a:ea typeface="宋体" charset="-122"/>
                <a:cs typeface="Arial" charset="0"/>
              </a:rPr>
              <a:t>l</a:t>
            </a:r>
            <a:r>
              <a:rPr lang="en-US" altLang="zh-CN" sz="2400" i="1" baseline="-25000" dirty="0" smtClean="0">
                <a:ea typeface="宋体" charset="-122"/>
                <a:cs typeface="Arial" charset="0"/>
              </a:rPr>
              <a:t>i</a:t>
            </a:r>
            <a:r>
              <a:rPr lang="en-US" altLang="zh-CN" sz="2400" i="1" dirty="0" smtClean="0">
                <a:ea typeface="宋体" charset="-122"/>
                <a:cs typeface="Arial" charset="0"/>
              </a:rPr>
              <a:t>, </a:t>
            </a:r>
            <a:r>
              <a:rPr lang="en-US" altLang="zh-CN" sz="2400" i="1" dirty="0" err="1" smtClean="0">
                <a:ea typeface="宋体" charset="-122"/>
                <a:cs typeface="Arial" charset="0"/>
              </a:rPr>
              <a:t>r</a:t>
            </a:r>
            <a:r>
              <a:rPr lang="en-US" altLang="zh-CN" sz="2400" i="1" baseline="-25000" dirty="0" err="1" smtClean="0">
                <a:ea typeface="宋体" charset="-122"/>
                <a:cs typeface="Arial" charset="0"/>
              </a:rPr>
              <a:t>ij</a:t>
            </a:r>
            <a:r>
              <a:rPr lang="en-US" altLang="zh-CN" sz="2400" dirty="0" smtClean="0">
                <a:ea typeface="宋体" charset="-122"/>
                <a:cs typeface="Arial" charset="0"/>
              </a:rPr>
              <a:t>}</a:t>
            </a:r>
          </a:p>
          <a:p>
            <a:pPr marL="692150" lvl="1" indent="-347663">
              <a:defRPr/>
            </a:pPr>
            <a:endParaRPr lang="en-US" altLang="zh-CN" sz="2400" dirty="0" smtClean="0">
              <a:ea typeface="宋体" charset="-122"/>
              <a:cs typeface="Arial" charset="0"/>
            </a:endParaRPr>
          </a:p>
          <a:p>
            <a:pPr marL="692150" lvl="1" indent="-347663">
              <a:defRPr/>
            </a:pPr>
            <a:r>
              <a:rPr lang="zh-CN" altLang="en-US" sz="2400" dirty="0" smtClean="0">
                <a:ea typeface="宋体" charset="-122"/>
                <a:cs typeface="Arial" charset="0"/>
              </a:rPr>
              <a:t>如果未标注顶点</a:t>
            </a:r>
            <a:r>
              <a:rPr lang="en-US" altLang="zh-CN" sz="2400" dirty="0" smtClean="0">
                <a:ea typeface="宋体" charset="-122"/>
                <a:cs typeface="Arial" charset="0"/>
              </a:rPr>
              <a:t> </a:t>
            </a:r>
            <a:r>
              <a:rPr lang="en-US" altLang="zh-CN" sz="2400" i="1" dirty="0" smtClean="0">
                <a:ea typeface="宋体" charset="-122"/>
                <a:cs typeface="Arial" charset="0"/>
              </a:rPr>
              <a:t>j</a:t>
            </a:r>
            <a:r>
              <a:rPr lang="en-US" altLang="zh-CN" sz="2400" dirty="0" smtClean="0">
                <a:ea typeface="宋体" charset="-122"/>
                <a:cs typeface="Arial" charset="0"/>
              </a:rPr>
              <a:t> </a:t>
            </a:r>
            <a:r>
              <a:rPr lang="zh-CN" altLang="en-US" sz="2400" dirty="0" smtClean="0">
                <a:ea typeface="宋体" charset="-122"/>
                <a:cs typeface="Arial" charset="0"/>
              </a:rPr>
              <a:t>与前向顶点</a:t>
            </a:r>
            <a:r>
              <a:rPr lang="en-US" altLang="zh-CN" sz="2400" dirty="0" smtClean="0">
                <a:ea typeface="宋体" charset="-122"/>
                <a:cs typeface="Arial" charset="0"/>
              </a:rPr>
              <a:t> </a:t>
            </a:r>
            <a:r>
              <a:rPr lang="en-US" altLang="zh-CN" sz="2400" i="1" dirty="0" err="1" smtClean="0">
                <a:ea typeface="宋体" charset="-122"/>
                <a:cs typeface="Arial" charset="0"/>
              </a:rPr>
              <a:t>i</a:t>
            </a:r>
            <a:r>
              <a:rPr lang="en-US" altLang="zh-CN" sz="2400" dirty="0" smtClean="0">
                <a:ea typeface="宋体" charset="-122"/>
                <a:cs typeface="Arial" charset="0"/>
              </a:rPr>
              <a:t> </a:t>
            </a:r>
            <a:r>
              <a:rPr lang="zh-CN" altLang="en-US" sz="2400" dirty="0" smtClean="0">
                <a:ea typeface="宋体" charset="-122"/>
                <a:cs typeface="Arial" charset="0"/>
              </a:rPr>
              <a:t>反向相连（</a:t>
            </a:r>
            <a:r>
              <a:rPr lang="zh-CN" altLang="en-US" sz="2400" dirty="0" smtClean="0">
                <a:solidFill>
                  <a:srgbClr val="FF0000"/>
                </a:solidFill>
                <a:ea typeface="宋体" charset="-122"/>
                <a:cs typeface="Arial" charset="0"/>
              </a:rPr>
              <a:t>后向边</a:t>
            </a:r>
            <a:r>
              <a:rPr lang="zh-CN" altLang="en-US" sz="2400" dirty="0" smtClean="0">
                <a:ea typeface="宋体" charset="-122"/>
                <a:cs typeface="Arial" charset="0"/>
              </a:rPr>
              <a:t>），具有正的流量</a:t>
            </a:r>
            <a:r>
              <a:rPr lang="en-US" altLang="zh-CN" sz="2400" dirty="0" smtClean="0">
                <a:ea typeface="宋体" charset="-122"/>
                <a:cs typeface="Arial" charset="0"/>
              </a:rPr>
              <a:t> </a:t>
            </a:r>
            <a:r>
              <a:rPr lang="en-US" altLang="zh-CN" sz="3200" i="1" dirty="0" err="1" smtClean="0">
                <a:ea typeface="宋体" charset="-122"/>
                <a:cs typeface="Arial" charset="0"/>
              </a:rPr>
              <a:t>x</a:t>
            </a:r>
            <a:r>
              <a:rPr lang="en-US" altLang="zh-CN" sz="3200" i="1" baseline="-25000" dirty="0" err="1" smtClean="0">
                <a:ea typeface="宋体" charset="-122"/>
                <a:cs typeface="Arial" charset="0"/>
              </a:rPr>
              <a:t>ji</a:t>
            </a:r>
            <a:r>
              <a:rPr lang="en-US" altLang="zh-CN" sz="3200" i="1" baseline="-25000" dirty="0" smtClean="0">
                <a:ea typeface="宋体" charset="-122"/>
                <a:cs typeface="Arial" charset="0"/>
              </a:rPr>
              <a:t> </a:t>
            </a:r>
            <a:r>
              <a:rPr lang="zh-CN" altLang="en-US" sz="2400" dirty="0">
                <a:ea typeface="宋体" charset="-122"/>
                <a:cs typeface="Arial" charset="0"/>
              </a:rPr>
              <a:t>，</a:t>
            </a:r>
            <a:r>
              <a:rPr lang="zh-CN" altLang="en-US" sz="2400" dirty="0" smtClean="0">
                <a:ea typeface="宋体" charset="-122"/>
                <a:cs typeface="Arial" charset="0"/>
              </a:rPr>
              <a:t>顶点</a:t>
            </a:r>
            <a:r>
              <a:rPr lang="en-US" altLang="zh-CN" sz="2400" dirty="0" smtClean="0">
                <a:ea typeface="宋体" charset="-122"/>
                <a:cs typeface="Arial" charset="0"/>
              </a:rPr>
              <a:t> </a:t>
            </a:r>
            <a:r>
              <a:rPr lang="en-US" altLang="zh-CN" sz="2400" i="1" dirty="0" smtClean="0">
                <a:ea typeface="宋体" charset="-122"/>
                <a:cs typeface="Arial" charset="0"/>
              </a:rPr>
              <a:t>j</a:t>
            </a:r>
            <a:r>
              <a:rPr lang="en-US" altLang="zh-CN" sz="2400" dirty="0" smtClean="0">
                <a:ea typeface="宋体" charset="-122"/>
                <a:cs typeface="Arial" charset="0"/>
              </a:rPr>
              <a:t> </a:t>
            </a:r>
            <a:r>
              <a:rPr lang="zh-CN" altLang="en-US" sz="2400" dirty="0" smtClean="0">
                <a:ea typeface="宋体" charset="-122"/>
                <a:cs typeface="Arial" charset="0"/>
              </a:rPr>
              <a:t>标注为</a:t>
            </a:r>
            <a:r>
              <a:rPr lang="en-US" altLang="zh-CN" sz="2400" dirty="0" smtClean="0">
                <a:ea typeface="宋体" charset="-122"/>
                <a:cs typeface="Arial" charset="0"/>
              </a:rPr>
              <a:t> </a:t>
            </a:r>
            <a:r>
              <a:rPr lang="en-US" altLang="zh-CN" sz="3200" i="1" dirty="0" err="1" smtClean="0">
                <a:ea typeface="宋体" charset="-122"/>
                <a:cs typeface="Arial" charset="0"/>
              </a:rPr>
              <a:t>l</a:t>
            </a:r>
            <a:r>
              <a:rPr lang="en-US" altLang="zh-CN" sz="3200" i="1" baseline="-25000" dirty="0" err="1" smtClean="0">
                <a:ea typeface="宋体" charset="-122"/>
                <a:cs typeface="Arial" charset="0"/>
              </a:rPr>
              <a:t>j</a:t>
            </a:r>
            <a:r>
              <a:rPr lang="en-US" altLang="zh-CN" sz="3200" i="1" dirty="0" err="1" smtClean="0">
                <a:ea typeface="宋体" charset="-122"/>
                <a:cs typeface="Arial" charset="0"/>
              </a:rPr>
              <a:t>,i</a:t>
            </a:r>
            <a:r>
              <a:rPr lang="en-US" altLang="zh-CN" sz="3200" i="1" baseline="30000" dirty="0" smtClean="0">
                <a:ea typeface="宋体" charset="-122"/>
                <a:cs typeface="Arial" charset="0"/>
              </a:rPr>
              <a:t>-</a:t>
            </a:r>
            <a:r>
              <a:rPr lang="en-US" altLang="zh-CN" sz="2400" dirty="0" smtClean="0">
                <a:ea typeface="宋体" charset="-122"/>
                <a:cs typeface="Arial" charset="0"/>
              </a:rPr>
              <a:t>, </a:t>
            </a:r>
            <a:r>
              <a:rPr lang="zh-CN" altLang="en-US" sz="2400" dirty="0" smtClean="0">
                <a:ea typeface="宋体" charset="-122"/>
                <a:cs typeface="Arial" charset="0"/>
              </a:rPr>
              <a:t>其中</a:t>
            </a:r>
            <a:r>
              <a:rPr lang="en-US" altLang="zh-CN" sz="2400" dirty="0" smtClean="0">
                <a:ea typeface="宋体" charset="-122"/>
                <a:cs typeface="Arial" charset="0"/>
              </a:rPr>
              <a:t> </a:t>
            </a:r>
            <a:r>
              <a:rPr lang="en-US" altLang="zh-CN" sz="2400" i="1" dirty="0" err="1" smtClean="0">
                <a:ea typeface="宋体" charset="-122"/>
                <a:cs typeface="Arial" charset="0"/>
              </a:rPr>
              <a:t>l</a:t>
            </a:r>
            <a:r>
              <a:rPr lang="en-US" altLang="zh-CN" sz="2400" i="1" baseline="-25000" dirty="0" err="1" smtClean="0">
                <a:ea typeface="宋体" charset="-122"/>
                <a:cs typeface="Arial" charset="0"/>
              </a:rPr>
              <a:t>j</a:t>
            </a:r>
            <a:r>
              <a:rPr lang="en-US" altLang="zh-CN" sz="2400" dirty="0" smtClean="0">
                <a:ea typeface="宋体" charset="-122"/>
                <a:cs typeface="Arial" charset="0"/>
              </a:rPr>
              <a:t> = min{</a:t>
            </a:r>
            <a:r>
              <a:rPr lang="en-US" altLang="zh-CN" sz="2400" i="1" dirty="0" smtClean="0">
                <a:ea typeface="宋体" charset="-122"/>
                <a:cs typeface="Arial" charset="0"/>
              </a:rPr>
              <a:t>l</a:t>
            </a:r>
            <a:r>
              <a:rPr lang="en-US" altLang="zh-CN" sz="2400" i="1" baseline="-25000" dirty="0" smtClean="0">
                <a:ea typeface="宋体" charset="-122"/>
                <a:cs typeface="Arial" charset="0"/>
              </a:rPr>
              <a:t>i</a:t>
            </a:r>
            <a:r>
              <a:rPr lang="en-US" altLang="zh-CN" sz="2400" i="1" dirty="0" smtClean="0">
                <a:ea typeface="宋体" charset="-122"/>
                <a:cs typeface="Arial" charset="0"/>
              </a:rPr>
              <a:t>, </a:t>
            </a:r>
            <a:r>
              <a:rPr lang="en-US" altLang="zh-CN" sz="2400" i="1" dirty="0" err="1" smtClean="0">
                <a:ea typeface="宋体" charset="-122"/>
                <a:cs typeface="Arial" charset="0"/>
              </a:rPr>
              <a:t>x</a:t>
            </a:r>
            <a:r>
              <a:rPr lang="en-US" altLang="zh-CN" sz="2400" i="1" baseline="-25000" dirty="0" err="1" smtClean="0">
                <a:ea typeface="宋体" charset="-122"/>
                <a:cs typeface="Arial" charset="0"/>
              </a:rPr>
              <a:t>ji</a:t>
            </a:r>
            <a:r>
              <a:rPr lang="en-US" altLang="zh-CN" sz="2400" dirty="0" smtClean="0">
                <a:ea typeface="宋体" charset="-122"/>
                <a:cs typeface="Arial" charset="0"/>
              </a:rPr>
              <a:t>}</a:t>
            </a:r>
          </a:p>
          <a:p>
            <a:pPr marL="692150" lvl="1" indent="-347663">
              <a:defRPr/>
            </a:pPr>
            <a:endParaRPr lang="en-US" altLang="zh-CN" sz="2400" dirty="0" smtClean="0">
              <a:ea typeface="宋体" charset="-122"/>
              <a:cs typeface="Arial" charset="0"/>
            </a:endParaRPr>
          </a:p>
        </p:txBody>
      </p:sp>
    </p:spTree>
    <p:extLst>
      <p:ext uri="{BB962C8B-B14F-4D97-AF65-F5344CB8AC3E}">
        <p14:creationId xmlns:p14="http://schemas.microsoft.com/office/powerpoint/2010/main" xmlns="" val="223141697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685800" y="228600"/>
            <a:ext cx="7772400" cy="1143000"/>
          </a:xfrm>
        </p:spPr>
        <p:txBody>
          <a:bodyPr/>
          <a:lstStyle/>
          <a:p>
            <a:pPr>
              <a:defRPr/>
            </a:pPr>
            <a:r>
              <a:rPr lang="zh-CN" altLang="en-US" dirty="0" smtClean="0">
                <a:ea typeface="宋体" charset="-122"/>
              </a:rPr>
              <a:t>顶点标注</a:t>
            </a:r>
            <a:r>
              <a:rPr lang="en-US" altLang="zh-CN" dirty="0" smtClean="0">
                <a:ea typeface="宋体" charset="-122"/>
              </a:rPr>
              <a:t> (cont.)</a:t>
            </a:r>
          </a:p>
        </p:txBody>
      </p:sp>
      <p:sp>
        <p:nvSpPr>
          <p:cNvPr id="465923" name="Rectangle 3"/>
          <p:cNvSpPr>
            <a:spLocks noGrp="1" noChangeArrowheads="1"/>
          </p:cNvSpPr>
          <p:nvPr>
            <p:ph type="body" idx="1"/>
          </p:nvPr>
        </p:nvSpPr>
        <p:spPr>
          <a:xfrm>
            <a:off x="609600" y="1266825"/>
            <a:ext cx="8534400" cy="4905375"/>
          </a:xfrm>
        </p:spPr>
        <p:txBody>
          <a:bodyPr/>
          <a:lstStyle/>
          <a:p>
            <a:pPr>
              <a:lnSpc>
                <a:spcPct val="90000"/>
              </a:lnSpc>
              <a:defRPr/>
            </a:pPr>
            <a:r>
              <a:rPr lang="zh-CN" altLang="en-US" dirty="0" smtClean="0">
                <a:ea typeface="宋体" charset="-122"/>
              </a:rPr>
              <a:t>如果汇点被标注了，当前流量的增量就是汇点的第一个标志值。</a:t>
            </a:r>
            <a:r>
              <a:rPr lang="en-US" altLang="zh-CN" dirty="0" smtClean="0">
                <a:ea typeface="宋体" charset="-122"/>
              </a:rPr>
              <a:t/>
            </a:r>
            <a:br>
              <a:rPr lang="en-US" altLang="zh-CN" dirty="0" smtClean="0">
                <a:ea typeface="宋体" charset="-122"/>
              </a:rPr>
            </a:br>
            <a:endParaRPr lang="en-US" altLang="zh-CN" dirty="0" smtClean="0">
              <a:ea typeface="宋体" charset="-122"/>
            </a:endParaRPr>
          </a:p>
          <a:p>
            <a:pPr>
              <a:lnSpc>
                <a:spcPct val="90000"/>
              </a:lnSpc>
              <a:defRPr/>
            </a:pPr>
            <a:r>
              <a:rPr lang="zh-CN" altLang="en-US" dirty="0" smtClean="0">
                <a:ea typeface="宋体" charset="-122"/>
              </a:rPr>
              <a:t>从汇点开始，沿着第二个标记回溯到源点，执行这个增量。在这条路径上，</a:t>
            </a:r>
            <a:r>
              <a:rPr lang="zh-CN" altLang="en-US" dirty="0" smtClean="0">
                <a:solidFill>
                  <a:srgbClr val="FF0000"/>
                </a:solidFill>
                <a:ea typeface="宋体" charset="-122"/>
              </a:rPr>
              <a:t>前向边</a:t>
            </a:r>
            <a:r>
              <a:rPr lang="zh-CN" altLang="en-US" dirty="0" smtClean="0">
                <a:ea typeface="宋体" charset="-122"/>
              </a:rPr>
              <a:t>的当前流量</a:t>
            </a:r>
            <a:r>
              <a:rPr lang="zh-CN" altLang="en-US" dirty="0" smtClean="0">
                <a:solidFill>
                  <a:srgbClr val="FF0000"/>
                </a:solidFill>
                <a:ea typeface="宋体" charset="-122"/>
              </a:rPr>
              <a:t>增加</a:t>
            </a:r>
            <a:r>
              <a:rPr lang="zh-CN" altLang="en-US" dirty="0" smtClean="0">
                <a:ea typeface="宋体" charset="-122"/>
              </a:rPr>
              <a:t>，</a:t>
            </a:r>
            <a:r>
              <a:rPr lang="zh-CN" altLang="en-US" dirty="0" smtClean="0">
                <a:solidFill>
                  <a:srgbClr val="FF0000"/>
                </a:solidFill>
                <a:ea typeface="宋体" charset="-122"/>
              </a:rPr>
              <a:t>后向边</a:t>
            </a:r>
            <a:r>
              <a:rPr lang="zh-CN" altLang="en-US" dirty="0" smtClean="0">
                <a:ea typeface="宋体" charset="-122"/>
              </a:rPr>
              <a:t>的当前流量</a:t>
            </a:r>
            <a:r>
              <a:rPr lang="zh-CN" altLang="en-US" dirty="0" smtClean="0">
                <a:solidFill>
                  <a:srgbClr val="FF0000"/>
                </a:solidFill>
                <a:ea typeface="宋体" charset="-122"/>
              </a:rPr>
              <a:t>减少</a:t>
            </a:r>
            <a:r>
              <a:rPr lang="zh-CN" altLang="en-US" dirty="0" smtClean="0">
                <a:ea typeface="宋体" charset="-122"/>
              </a:rPr>
              <a:t>。</a:t>
            </a:r>
            <a:endParaRPr lang="en-US" altLang="zh-CN" dirty="0" smtClean="0">
              <a:ea typeface="宋体" charset="-122"/>
            </a:endParaRPr>
          </a:p>
          <a:p>
            <a:pPr>
              <a:lnSpc>
                <a:spcPct val="90000"/>
              </a:lnSpc>
              <a:defRPr/>
            </a:pPr>
            <a:endParaRPr lang="en-US" altLang="zh-CN" dirty="0" smtClean="0">
              <a:ea typeface="宋体" charset="-122"/>
            </a:endParaRPr>
          </a:p>
          <a:p>
            <a:pPr>
              <a:lnSpc>
                <a:spcPct val="90000"/>
              </a:lnSpc>
              <a:defRPr/>
            </a:pPr>
            <a:r>
              <a:rPr lang="zh-CN" altLang="en-US" dirty="0" smtClean="0">
                <a:ea typeface="宋体" charset="-122"/>
              </a:rPr>
              <a:t>如果遍历队列为空，汇点仍然未标记，算法返回当前流量作为最大值，并结束</a:t>
            </a:r>
            <a:endParaRPr lang="en-US" altLang="zh-CN" dirty="0" smtClean="0">
              <a:ea typeface="宋体" charset="-122"/>
            </a:endParaRPr>
          </a:p>
        </p:txBody>
      </p:sp>
    </p:spTree>
    <p:extLst>
      <p:ext uri="{BB962C8B-B14F-4D97-AF65-F5344CB8AC3E}">
        <p14:creationId xmlns:p14="http://schemas.microsoft.com/office/powerpoint/2010/main" xmlns="" val="137344775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381000" y="152400"/>
            <a:ext cx="8534400" cy="579438"/>
          </a:xfrm>
        </p:spPr>
        <p:txBody>
          <a:bodyPr/>
          <a:lstStyle/>
          <a:p>
            <a:pPr>
              <a:defRPr/>
            </a:pPr>
            <a:r>
              <a:rPr lang="zh-CN" altLang="en-US" sz="3000" dirty="0" smtClean="0">
                <a:ea typeface="宋体" charset="-122"/>
              </a:rPr>
              <a:t>例</a:t>
            </a:r>
            <a:r>
              <a:rPr lang="en-US" altLang="zh-CN" sz="3000" dirty="0" smtClean="0">
                <a:ea typeface="宋体" charset="-122"/>
              </a:rPr>
              <a:t>: </a:t>
            </a:r>
            <a:r>
              <a:rPr lang="zh-CN" altLang="en-US" sz="3000" dirty="0" smtClean="0">
                <a:ea typeface="宋体" charset="-122"/>
              </a:rPr>
              <a:t>最短增益路径算法</a:t>
            </a:r>
            <a:endParaRPr lang="en-US" altLang="zh-CN" sz="3200" dirty="0" smtClean="0">
              <a:ea typeface="宋体" charset="-122"/>
            </a:endParaRPr>
          </a:p>
        </p:txBody>
      </p:sp>
      <p:sp>
        <p:nvSpPr>
          <p:cNvPr id="51203" name="Text Box 3"/>
          <p:cNvSpPr txBox="1">
            <a:spLocks noChangeArrowheads="1"/>
          </p:cNvSpPr>
          <p:nvPr/>
        </p:nvSpPr>
        <p:spPr bwMode="auto">
          <a:xfrm>
            <a:off x="568141" y="4266869"/>
            <a:ext cx="324008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zh-CN" sz="2800" dirty="0">
                <a:latin typeface="Arial" panose="020B0604020202020204" pitchFamily="34" charset="0"/>
                <a:ea typeface="宋体" panose="02010600030101010101" pitchFamily="2" charset="-122"/>
              </a:rPr>
              <a:t>Queue: 1 2 4 3 5 6</a:t>
            </a:r>
          </a:p>
          <a:p>
            <a:pPr algn="l" eaLnBrk="1" hangingPunct="1">
              <a:lnSpc>
                <a:spcPct val="25000"/>
              </a:lnSpc>
              <a:spcBef>
                <a:spcPct val="50000"/>
              </a:spcBef>
            </a:pPr>
            <a:r>
              <a:rPr lang="en-US" altLang="zh-CN" sz="2800" dirty="0">
                <a:latin typeface="Arial" panose="020B0604020202020204" pitchFamily="34" charset="0"/>
                <a:ea typeface="宋体" panose="02010600030101010101" pitchFamily="2" charset="-122"/>
              </a:rPr>
              <a:t>             </a:t>
            </a:r>
            <a:r>
              <a:rPr lang="en-US" altLang="zh-CN" sz="2800" dirty="0" smtClean="0">
                <a:latin typeface="Arial" panose="020B0604020202020204" pitchFamily="34" charset="0"/>
                <a:ea typeface="宋体" panose="02010600030101010101" pitchFamily="2" charset="-122"/>
              </a:rPr>
              <a:t> ↑</a:t>
            </a:r>
            <a:r>
              <a:rPr lang="en-US" altLang="zh-CN" sz="2800" dirty="0" smtClean="0">
                <a:latin typeface="Arial" panose="020B0604020202020204" pitchFamily="34" charset="0"/>
                <a:ea typeface="宋体" panose="02010600030101010101" pitchFamily="2" charset="-122"/>
                <a:cs typeface="Arial" panose="020B0604020202020204" pitchFamily="34" charset="0"/>
              </a:rPr>
              <a:t> </a:t>
            </a:r>
            <a:r>
              <a:rPr lang="en-US" altLang="zh-CN" sz="2800" dirty="0">
                <a:latin typeface="Arial" panose="020B0604020202020204" pitchFamily="34" charset="0"/>
                <a:ea typeface="宋体" panose="02010600030101010101" pitchFamily="2" charset="-122"/>
              </a:rPr>
              <a:t>↑ ↑ ↑</a:t>
            </a:r>
          </a:p>
        </p:txBody>
      </p:sp>
      <p:sp>
        <p:nvSpPr>
          <p:cNvPr id="51204" name="Text Box 4"/>
          <p:cNvSpPr txBox="1">
            <a:spLocks noChangeArrowheads="1"/>
          </p:cNvSpPr>
          <p:nvPr/>
        </p:nvSpPr>
        <p:spPr bwMode="auto">
          <a:xfrm>
            <a:off x="4611673" y="6047729"/>
            <a:ext cx="4191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zh-CN" altLang="en-US" sz="1800" dirty="0">
                <a:latin typeface="Arial" panose="020B0604020202020204" pitchFamily="34" charset="0"/>
                <a:ea typeface="宋体" panose="02010600030101010101" pitchFamily="2" charset="-122"/>
              </a:rPr>
              <a:t>用</a:t>
            </a:r>
            <a:r>
              <a:rPr lang="en-US" altLang="zh-CN" sz="1800" dirty="0">
                <a:latin typeface="Arial" panose="020B0604020202020204" pitchFamily="34" charset="0"/>
                <a:ea typeface="宋体" panose="02010600030101010101" pitchFamily="2" charset="-122"/>
              </a:rPr>
              <a:t>2</a:t>
            </a:r>
            <a:r>
              <a:rPr lang="zh-CN" altLang="en-US" sz="1800" dirty="0">
                <a:latin typeface="Arial" panose="020B0604020202020204" pitchFamily="34" charset="0"/>
                <a:ea typeface="宋体" panose="02010600030101010101" pitchFamily="2" charset="-122"/>
              </a:rPr>
              <a:t>对路径进行增益</a:t>
            </a:r>
            <a:r>
              <a:rPr lang="en-US" altLang="zh-CN" sz="1800" dirty="0">
                <a:latin typeface="Arial" panose="020B0604020202020204" pitchFamily="34" charset="0"/>
                <a:ea typeface="宋体" panose="02010600030101010101" pitchFamily="2" charset="-122"/>
              </a:rPr>
              <a:t> 1→</a:t>
            </a:r>
            <a:r>
              <a:rPr lang="en-US" altLang="zh-CN" sz="1800" dirty="0">
                <a:latin typeface="Arial" panose="020B0604020202020204" pitchFamily="34" charset="0"/>
                <a:ea typeface="宋体" panose="02010600030101010101" pitchFamily="2" charset="-122"/>
                <a:cs typeface="Arial" panose="020B0604020202020204" pitchFamily="34" charset="0"/>
              </a:rPr>
              <a:t>2</a:t>
            </a:r>
            <a:r>
              <a:rPr lang="en-US" altLang="zh-CN" sz="1800" dirty="0">
                <a:latin typeface="Arial" panose="020B0604020202020204" pitchFamily="34" charset="0"/>
                <a:ea typeface="宋体" panose="02010600030101010101" pitchFamily="2" charset="-122"/>
              </a:rPr>
              <a:t>→3→6</a:t>
            </a:r>
          </a:p>
        </p:txBody>
      </p:sp>
      <p:grpSp>
        <p:nvGrpSpPr>
          <p:cNvPr id="51205" name="Group 5"/>
          <p:cNvGrpSpPr>
            <a:grpSpLocks/>
          </p:cNvGrpSpPr>
          <p:nvPr/>
        </p:nvGrpSpPr>
        <p:grpSpPr bwMode="auto">
          <a:xfrm>
            <a:off x="360348" y="1318419"/>
            <a:ext cx="8763000" cy="4733925"/>
            <a:chOff x="240" y="576"/>
            <a:chExt cx="5520" cy="3078"/>
          </a:xfrm>
        </p:grpSpPr>
        <p:grpSp>
          <p:nvGrpSpPr>
            <p:cNvPr id="51206" name="Group 6"/>
            <p:cNvGrpSpPr>
              <a:grpSpLocks/>
            </p:cNvGrpSpPr>
            <p:nvPr/>
          </p:nvGrpSpPr>
          <p:grpSpPr bwMode="auto">
            <a:xfrm>
              <a:off x="240" y="576"/>
              <a:ext cx="5376" cy="3055"/>
              <a:chOff x="240" y="576"/>
              <a:chExt cx="5376" cy="3055"/>
            </a:xfrm>
          </p:grpSpPr>
          <p:grpSp>
            <p:nvGrpSpPr>
              <p:cNvPr id="51213" name="Group 7"/>
              <p:cNvGrpSpPr>
                <a:grpSpLocks/>
              </p:cNvGrpSpPr>
              <p:nvPr/>
            </p:nvGrpSpPr>
            <p:grpSpPr bwMode="auto">
              <a:xfrm>
                <a:off x="240" y="576"/>
                <a:ext cx="2736" cy="1807"/>
                <a:chOff x="240" y="576"/>
                <a:chExt cx="2736" cy="1807"/>
              </a:xfrm>
            </p:grpSpPr>
            <p:sp>
              <p:nvSpPr>
                <p:cNvPr id="51241" name="Oval 8"/>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2" name="Oval 9"/>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3" name="Oval 10"/>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4" name="Oval 11"/>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5" name="Oval 12"/>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6" name="Oval 13"/>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47" name="Line 14"/>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48" name="Line 15"/>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49" name="Line 16"/>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50" name="Line 17"/>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51" name="Line 18"/>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52" name="Line 19"/>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53" name="Line 20"/>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54" name="Text Box 21"/>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1255" name="Text Box 22"/>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1256" name="Text Box 23"/>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1257" name="Text Box 24"/>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1258" name="Text Box 25"/>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1259" name="Text Box 26"/>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1260" name="Text Box 27"/>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0/2</a:t>
                  </a:r>
                </a:p>
              </p:txBody>
            </p:sp>
            <p:sp>
              <p:nvSpPr>
                <p:cNvPr id="51261" name="Text Box 28"/>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0/2</a:t>
                  </a:r>
                </a:p>
              </p:txBody>
            </p:sp>
            <p:sp>
              <p:nvSpPr>
                <p:cNvPr id="51262" name="Text Box 29"/>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1263" name="Text Box 30"/>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0/1</a:t>
                  </a:r>
                </a:p>
              </p:txBody>
            </p:sp>
            <p:sp>
              <p:nvSpPr>
                <p:cNvPr id="51264" name="Text Box 31"/>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dirty="0">
                      <a:latin typeface="Arial" panose="020B0604020202020204" pitchFamily="34" charset="0"/>
                      <a:ea typeface="宋体" panose="02010600030101010101" pitchFamily="2" charset="-122"/>
                    </a:rPr>
                    <a:t>0/5</a:t>
                  </a:r>
                </a:p>
              </p:txBody>
            </p:sp>
            <p:sp>
              <p:nvSpPr>
                <p:cNvPr id="51265" name="Text Box 32"/>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1266" name="Text Box 33"/>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0/4</a:t>
                  </a:r>
                </a:p>
              </p:txBody>
            </p:sp>
          </p:grpSp>
          <p:grpSp>
            <p:nvGrpSpPr>
              <p:cNvPr id="51214" name="Group 34"/>
              <p:cNvGrpSpPr>
                <a:grpSpLocks/>
              </p:cNvGrpSpPr>
              <p:nvPr/>
            </p:nvGrpSpPr>
            <p:grpSpPr bwMode="auto">
              <a:xfrm>
                <a:off x="2880" y="1824"/>
                <a:ext cx="2736" cy="1807"/>
                <a:chOff x="240" y="576"/>
                <a:chExt cx="2736" cy="1807"/>
              </a:xfrm>
            </p:grpSpPr>
            <p:sp>
              <p:nvSpPr>
                <p:cNvPr id="51215" name="Oval 3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6" name="Oval 3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7" name="Oval 3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8" name="Oval 3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19" name="Oval 3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20" name="Oval 4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1221" name="Line 4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2" name="Line 42"/>
                <p:cNvSpPr>
                  <a:spLocks noChangeShapeType="1"/>
                </p:cNvSpPr>
                <p:nvPr/>
              </p:nvSpPr>
              <p:spPr bwMode="auto">
                <a:xfrm>
                  <a:off x="492" y="1463"/>
                  <a:ext cx="504"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3" name="Line 4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4" name="Line 44"/>
                <p:cNvSpPr>
                  <a:spLocks noChangeShapeType="1"/>
                </p:cNvSpPr>
                <p:nvPr/>
              </p:nvSpPr>
              <p:spPr bwMode="auto">
                <a:xfrm>
                  <a:off x="1248"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5" name="Line 4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6" name="Line 46"/>
                <p:cNvSpPr>
                  <a:spLocks noChangeShapeType="1"/>
                </p:cNvSpPr>
                <p:nvPr/>
              </p:nvSpPr>
              <p:spPr bwMode="auto">
                <a:xfrm>
                  <a:off x="2112"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7" name="Line 4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1228" name="Text Box 48"/>
                <p:cNvSpPr txBox="1">
                  <a:spLocks noChangeArrowheads="1"/>
                </p:cNvSpPr>
                <p:nvPr/>
              </p:nvSpPr>
              <p:spPr bwMode="auto">
                <a:xfrm>
                  <a:off x="276"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1229" name="Text Box 49"/>
                <p:cNvSpPr txBox="1">
                  <a:spLocks noChangeArrowheads="1"/>
                </p:cNvSpPr>
                <p:nvPr/>
              </p:nvSpPr>
              <p:spPr bwMode="auto">
                <a:xfrm>
                  <a:off x="1032"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1230" name="Text Box 50"/>
                <p:cNvSpPr txBox="1">
                  <a:spLocks noChangeArrowheads="1"/>
                </p:cNvSpPr>
                <p:nvPr/>
              </p:nvSpPr>
              <p:spPr bwMode="auto">
                <a:xfrm>
                  <a:off x="1895" y="136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1231" name="Text Box 51"/>
                <p:cNvSpPr txBox="1">
                  <a:spLocks noChangeArrowheads="1"/>
                </p:cNvSpPr>
                <p:nvPr/>
              </p:nvSpPr>
              <p:spPr bwMode="auto">
                <a:xfrm>
                  <a:off x="1032" y="2145"/>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1232" name="Text Box 52"/>
                <p:cNvSpPr txBox="1">
                  <a:spLocks noChangeArrowheads="1"/>
                </p:cNvSpPr>
                <p:nvPr/>
              </p:nvSpPr>
              <p:spPr bwMode="auto">
                <a:xfrm>
                  <a:off x="1859" y="610"/>
                  <a:ext cx="19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1233" name="Text Box 53"/>
                <p:cNvSpPr txBox="1">
                  <a:spLocks noChangeArrowheads="1"/>
                </p:cNvSpPr>
                <p:nvPr/>
              </p:nvSpPr>
              <p:spPr bwMode="auto">
                <a:xfrm>
                  <a:off x="2736" y="1392"/>
                  <a:ext cx="19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1234" name="Text Box 54"/>
                <p:cNvSpPr txBox="1">
                  <a:spLocks noChangeArrowheads="1"/>
                </p:cNvSpPr>
                <p:nvPr/>
              </p:nvSpPr>
              <p:spPr bwMode="auto">
                <a:xfrm>
                  <a:off x="672"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0/2</a:t>
                  </a:r>
                </a:p>
              </p:txBody>
            </p:sp>
            <p:sp>
              <p:nvSpPr>
                <p:cNvPr id="51235" name="Text Box 55"/>
                <p:cNvSpPr txBox="1">
                  <a:spLocks noChangeArrowheads="1"/>
                </p:cNvSpPr>
                <p:nvPr/>
              </p:nvSpPr>
              <p:spPr bwMode="auto">
                <a:xfrm>
                  <a:off x="2304"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0/2</a:t>
                  </a:r>
                </a:p>
              </p:txBody>
            </p:sp>
            <p:sp>
              <p:nvSpPr>
                <p:cNvPr id="51236" name="Text Box 56"/>
                <p:cNvSpPr txBox="1">
                  <a:spLocks noChangeArrowheads="1"/>
                </p:cNvSpPr>
                <p:nvPr/>
              </p:nvSpPr>
              <p:spPr bwMode="auto">
                <a:xfrm>
                  <a:off x="432" y="1824"/>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1237" name="Text Box 57"/>
                <p:cNvSpPr txBox="1">
                  <a:spLocks noChangeArrowheads="1"/>
                </p:cNvSpPr>
                <p:nvPr/>
              </p:nvSpPr>
              <p:spPr bwMode="auto">
                <a:xfrm>
                  <a:off x="1529" y="1855"/>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0/1</a:t>
                  </a:r>
                </a:p>
              </p:txBody>
            </p:sp>
            <p:sp>
              <p:nvSpPr>
                <p:cNvPr id="51238" name="Text Box 58"/>
                <p:cNvSpPr txBox="1">
                  <a:spLocks noChangeArrowheads="1"/>
                </p:cNvSpPr>
                <p:nvPr/>
              </p:nvSpPr>
              <p:spPr bwMode="auto">
                <a:xfrm>
                  <a:off x="1440" y="1248"/>
                  <a:ext cx="316"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0/5</a:t>
                  </a:r>
                </a:p>
              </p:txBody>
            </p:sp>
            <p:sp>
              <p:nvSpPr>
                <p:cNvPr id="51239" name="Text Box 59"/>
                <p:cNvSpPr txBox="1">
                  <a:spLocks noChangeArrowheads="1"/>
                </p:cNvSpPr>
                <p:nvPr/>
              </p:nvSpPr>
              <p:spPr bwMode="auto">
                <a:xfrm>
                  <a:off x="1296"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1240" name="Text Box 60"/>
                <p:cNvSpPr txBox="1">
                  <a:spLocks noChangeArrowheads="1"/>
                </p:cNvSpPr>
                <p:nvPr/>
              </p:nvSpPr>
              <p:spPr bwMode="auto">
                <a:xfrm>
                  <a:off x="2304" y="816"/>
                  <a:ext cx="316"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0/4</a:t>
                  </a:r>
                </a:p>
              </p:txBody>
            </p:sp>
          </p:grpSp>
        </p:grpSp>
        <p:sp>
          <p:nvSpPr>
            <p:cNvPr id="51207" name="Text Box 61"/>
            <p:cNvSpPr txBox="1">
              <a:spLocks noChangeArrowheads="1"/>
            </p:cNvSpPr>
            <p:nvPr/>
          </p:nvSpPr>
          <p:spPr bwMode="auto">
            <a:xfrm>
              <a:off x="2736" y="2400"/>
              <a:ext cx="288" cy="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600">
                  <a:latin typeface="Arial" panose="020B0604020202020204" pitchFamily="34" charset="0"/>
                  <a:ea typeface="宋体" panose="02010600030101010101" pitchFamily="2" charset="-122"/>
                  <a:cs typeface="Arial" panose="020B0604020202020204" pitchFamily="34" charset="0"/>
                </a:rPr>
                <a:t>∞,-</a:t>
              </a:r>
            </a:p>
          </p:txBody>
        </p:sp>
        <p:sp>
          <p:nvSpPr>
            <p:cNvPr id="51208" name="Text Box 62"/>
            <p:cNvSpPr txBox="1">
              <a:spLocks noChangeArrowheads="1"/>
            </p:cNvSpPr>
            <p:nvPr/>
          </p:nvSpPr>
          <p:spPr bwMode="auto">
            <a:xfrm>
              <a:off x="3600" y="2400"/>
              <a:ext cx="336"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2,1</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1209" name="Text Box 63"/>
            <p:cNvSpPr txBox="1">
              <a:spLocks noChangeArrowheads="1"/>
            </p:cNvSpPr>
            <p:nvPr/>
          </p:nvSpPr>
          <p:spPr bwMode="auto">
            <a:xfrm>
              <a:off x="4416" y="1632"/>
              <a:ext cx="336"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2,2</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1210" name="Text Box 64"/>
            <p:cNvSpPr txBox="1">
              <a:spLocks noChangeArrowheads="1"/>
            </p:cNvSpPr>
            <p:nvPr/>
          </p:nvSpPr>
          <p:spPr bwMode="auto">
            <a:xfrm>
              <a:off x="5424" y="2448"/>
              <a:ext cx="336" cy="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2,3</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1211" name="Text Box 65"/>
            <p:cNvSpPr txBox="1">
              <a:spLocks noChangeArrowheads="1"/>
            </p:cNvSpPr>
            <p:nvPr/>
          </p:nvSpPr>
          <p:spPr bwMode="auto">
            <a:xfrm>
              <a:off x="4656" y="2784"/>
              <a:ext cx="336"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2,2</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1212" name="Text Box 66"/>
            <p:cNvSpPr txBox="1">
              <a:spLocks noChangeArrowheads="1"/>
            </p:cNvSpPr>
            <p:nvPr/>
          </p:nvSpPr>
          <p:spPr bwMode="auto">
            <a:xfrm>
              <a:off x="3840" y="3456"/>
              <a:ext cx="336"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3,1</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xmlns="" val="173017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二分图</a:t>
            </a:r>
            <a:r>
              <a:rPr lang="zh-CN" altLang="en-US" sz="2400" b="1" dirty="0" smtClean="0"/>
              <a:t>是一个无向图</a:t>
            </a:r>
            <a:r>
              <a:rPr lang="en-US" sz="2400" b="1" dirty="0" smtClean="0"/>
              <a:t> </a:t>
            </a:r>
            <a:r>
              <a:rPr lang="en-US" sz="2400" b="1" i="1" dirty="0" smtClean="0"/>
              <a:t>G</a:t>
            </a:r>
            <a:r>
              <a:rPr lang="en-US" sz="2400" b="1" dirty="0" smtClean="0"/>
              <a:t> = (</a:t>
            </a:r>
            <a:r>
              <a:rPr lang="en-US" sz="2400" b="1" i="1" dirty="0" smtClean="0"/>
              <a:t>V,E</a:t>
            </a:r>
            <a:r>
              <a:rPr lang="en-US" sz="2400" b="1" dirty="0" smtClean="0"/>
              <a:t>) </a:t>
            </a:r>
            <a:r>
              <a:rPr lang="zh-CN" altLang="en-US" sz="2400" b="1" dirty="0" smtClean="0"/>
              <a:t>，其中</a:t>
            </a:r>
            <a:r>
              <a:rPr lang="en-US" sz="2400" b="1" dirty="0" smtClean="0"/>
              <a:t> </a:t>
            </a:r>
            <a:r>
              <a:rPr lang="en-US" sz="2400" b="1" i="1" dirty="0" smtClean="0"/>
              <a:t>V</a:t>
            </a:r>
            <a:r>
              <a:rPr lang="en-US" sz="2400" b="1" dirty="0" smtClean="0"/>
              <a:t> </a:t>
            </a:r>
            <a:r>
              <a:rPr lang="zh-CN" altLang="en-US" sz="2400" b="1" dirty="0" smtClean="0"/>
              <a:t>可以划分为</a:t>
            </a:r>
            <a:r>
              <a:rPr lang="en-US" sz="2400" b="1" dirty="0" smtClean="0"/>
              <a:t>2 </a:t>
            </a:r>
            <a:r>
              <a:rPr lang="zh-CN" altLang="en-US" sz="2400" b="1" dirty="0" smtClean="0"/>
              <a:t>个集合</a:t>
            </a:r>
            <a:r>
              <a:rPr lang="en-US" sz="2400" b="1" dirty="0" smtClean="0"/>
              <a:t> </a:t>
            </a:r>
            <a:r>
              <a:rPr lang="en-US" sz="2400" b="1" i="1" dirty="0" smtClean="0"/>
              <a:t>V</a:t>
            </a:r>
            <a:r>
              <a:rPr lang="en-US" sz="2400" b="1" baseline="-25000" dirty="0" smtClean="0"/>
              <a:t>1</a:t>
            </a:r>
            <a:r>
              <a:rPr lang="en-US" sz="2400" b="1" dirty="0" smtClean="0"/>
              <a:t> </a:t>
            </a:r>
            <a:r>
              <a:rPr lang="zh-CN" altLang="en-US" sz="2400" b="1" dirty="0" smtClean="0"/>
              <a:t>和</a:t>
            </a:r>
            <a:r>
              <a:rPr lang="en-US" sz="2400" b="1" i="1" dirty="0" smtClean="0"/>
              <a:t>V</a:t>
            </a:r>
            <a:r>
              <a:rPr lang="en-US" sz="2400" b="1" baseline="-25000" dirty="0" smtClean="0"/>
              <a:t>2</a:t>
            </a:r>
            <a:r>
              <a:rPr lang="en-US" sz="2400" b="1" dirty="0" smtClean="0"/>
              <a:t> </a:t>
            </a:r>
            <a:r>
              <a:rPr lang="zh-CN" altLang="en-US" sz="2400" b="1" dirty="0"/>
              <a:t>，</a:t>
            </a:r>
            <a:r>
              <a:rPr lang="zh-CN" altLang="en-US" sz="2400" b="1" dirty="0" smtClean="0"/>
              <a:t>且对于任意条边</a:t>
            </a:r>
            <a:r>
              <a:rPr lang="en-US" sz="2400" b="1" dirty="0" smtClean="0"/>
              <a:t> (</a:t>
            </a:r>
            <a:r>
              <a:rPr lang="en-US" sz="2400" b="1" i="1" dirty="0" smtClean="0"/>
              <a:t>u</a:t>
            </a:r>
            <a:r>
              <a:rPr lang="en-US" sz="2400" b="1" dirty="0" smtClean="0"/>
              <a:t>, </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E</a:t>
            </a:r>
            <a:r>
              <a:rPr lang="zh-CN" altLang="en-US" sz="2400" b="1" i="1" dirty="0" smtClean="0">
                <a:sym typeface="Symbol" pitchFamily="18" charset="2"/>
              </a:rPr>
              <a:t>，都有</a:t>
            </a:r>
            <a:r>
              <a:rPr lang="en-US" sz="2400" b="1" dirty="0" smtClean="0">
                <a:sym typeface="Symbol" pitchFamily="18" charset="2"/>
              </a:rPr>
              <a:t> </a:t>
            </a:r>
            <a:r>
              <a:rPr lang="en-US" sz="2400" b="1" i="1" dirty="0" smtClean="0"/>
              <a:t>u</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a:t>
            </a:r>
            <a:r>
              <a:rPr lang="zh-CN" altLang="en-US" sz="2400" b="1" dirty="0">
                <a:sym typeface="Symbol" pitchFamily="18" charset="2"/>
              </a:rPr>
              <a:t>且</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 </a:t>
            </a:r>
            <a:r>
              <a:rPr lang="zh-CN" altLang="en-US" sz="2400" b="1" baseline="-25000" dirty="0" smtClean="0">
                <a:sym typeface="Symbol" pitchFamily="18" charset="2"/>
              </a:rPr>
              <a:t>，</a:t>
            </a:r>
            <a:r>
              <a:rPr lang="zh-CN" altLang="en-US" sz="2400" b="1" dirty="0" smtClean="0">
                <a:sym typeface="Symbol" pitchFamily="18" charset="2"/>
              </a:rPr>
              <a:t>或者</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 </a:t>
            </a:r>
            <a:r>
              <a:rPr lang="en-US" sz="2400" b="1" dirty="0" smtClean="0">
                <a:sym typeface="Symbol" pitchFamily="18" charset="2"/>
              </a:rPr>
              <a:t> </a:t>
            </a:r>
            <a:r>
              <a:rPr lang="zh-CN" altLang="en-US" sz="2400" b="1" dirty="0" smtClean="0">
                <a:sym typeface="Symbol" pitchFamily="18" charset="2"/>
              </a:rPr>
              <a:t>且</a:t>
            </a:r>
            <a:r>
              <a:rPr lang="en-US" sz="2400" b="1" i="1" dirty="0" smtClean="0">
                <a:sym typeface="Symbol" pitchFamily="18" charset="2"/>
              </a:rPr>
              <a:t>u</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smtClean="0"/>
              <a:t>V</a:t>
            </a:r>
            <a:r>
              <a:rPr lang="en-US" sz="2400" baseline="-25000" dirty="0" smtClean="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smtClean="0"/>
              <a:t>V</a:t>
            </a:r>
            <a:r>
              <a:rPr lang="en-US" sz="2400" baseline="-25000" dirty="0"/>
              <a:t>2</a:t>
            </a:r>
            <a:endParaRPr lang="en-US" sz="2400" dirty="0"/>
          </a:p>
        </p:txBody>
      </p:sp>
    </p:spTree>
    <p:extLst>
      <p:ext uri="{BB962C8B-B14F-4D97-AF65-F5344CB8AC3E}">
        <p14:creationId xmlns:p14="http://schemas.microsoft.com/office/powerpoint/2010/main" xmlns="" val="26708893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381000" y="1219200"/>
            <a:ext cx="8763000" cy="4594225"/>
            <a:chOff x="240" y="576"/>
            <a:chExt cx="5520" cy="3086"/>
          </a:xfrm>
        </p:grpSpPr>
        <p:grpSp>
          <p:nvGrpSpPr>
            <p:cNvPr id="52231" name="Group 3"/>
            <p:cNvGrpSpPr>
              <a:grpSpLocks/>
            </p:cNvGrpSpPr>
            <p:nvPr/>
          </p:nvGrpSpPr>
          <p:grpSpPr bwMode="auto">
            <a:xfrm>
              <a:off x="240" y="576"/>
              <a:ext cx="5376" cy="3063"/>
              <a:chOff x="240" y="576"/>
              <a:chExt cx="5376" cy="3063"/>
            </a:xfrm>
          </p:grpSpPr>
          <p:grpSp>
            <p:nvGrpSpPr>
              <p:cNvPr id="52238" name="Group 4"/>
              <p:cNvGrpSpPr>
                <a:grpSpLocks/>
              </p:cNvGrpSpPr>
              <p:nvPr/>
            </p:nvGrpSpPr>
            <p:grpSpPr bwMode="auto">
              <a:xfrm>
                <a:off x="240" y="576"/>
                <a:ext cx="2736" cy="1815"/>
                <a:chOff x="240" y="576"/>
                <a:chExt cx="2736" cy="1815"/>
              </a:xfrm>
            </p:grpSpPr>
            <p:sp>
              <p:nvSpPr>
                <p:cNvPr id="52266" name="Oval 5"/>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67" name="Oval 6"/>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68" name="Oval 7"/>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69" name="Oval 8"/>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70" name="Oval 9"/>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71" name="Oval 10"/>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72" name="Line 11"/>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3" name="Line 12"/>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4" name="Line 13"/>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5" name="Line 14"/>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6" name="Line 15"/>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7" name="Line 16"/>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8" name="Line 17"/>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79" name="Text Box 18"/>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2280" name="Text Box 19"/>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2281" name="Text Box 20"/>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2282" name="Text Box 21"/>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2283" name="Text Box 22"/>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2284" name="Text Box 23"/>
                <p:cNvSpPr txBox="1">
                  <a:spLocks noChangeArrowheads="1"/>
                </p:cNvSpPr>
                <p:nvPr/>
              </p:nvSpPr>
              <p:spPr bwMode="auto">
                <a:xfrm>
                  <a:off x="2736" y="139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2285" name="Text Box 24"/>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2286" name="Text Box 25"/>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2287" name="Text Box 26"/>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2288" name="Text Box 27"/>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0/1</a:t>
                  </a:r>
                </a:p>
              </p:txBody>
            </p:sp>
            <p:sp>
              <p:nvSpPr>
                <p:cNvPr id="52289" name="Text Box 28"/>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2/5</a:t>
                  </a:r>
                </a:p>
              </p:txBody>
            </p:sp>
            <p:sp>
              <p:nvSpPr>
                <p:cNvPr id="52290" name="Text Box 29"/>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2291" name="Text Box 30"/>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0/4</a:t>
                  </a:r>
                </a:p>
              </p:txBody>
            </p:sp>
          </p:grpSp>
          <p:grpSp>
            <p:nvGrpSpPr>
              <p:cNvPr id="52239" name="Group 31"/>
              <p:cNvGrpSpPr>
                <a:grpSpLocks/>
              </p:cNvGrpSpPr>
              <p:nvPr/>
            </p:nvGrpSpPr>
            <p:grpSpPr bwMode="auto">
              <a:xfrm>
                <a:off x="2880" y="1824"/>
                <a:ext cx="2736" cy="1815"/>
                <a:chOff x="240" y="576"/>
                <a:chExt cx="2736" cy="1815"/>
              </a:xfrm>
            </p:grpSpPr>
            <p:sp>
              <p:nvSpPr>
                <p:cNvPr id="52240" name="Oval 32"/>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1" name="Oval 33"/>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2" name="Oval 34"/>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3" name="Oval 35"/>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4" name="Oval 36"/>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5" name="Oval 37"/>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2246" name="Line 38"/>
                <p:cNvSpPr>
                  <a:spLocks noChangeShapeType="1"/>
                </p:cNvSpPr>
                <p:nvPr/>
              </p:nvSpPr>
              <p:spPr bwMode="auto">
                <a:xfrm>
                  <a:off x="420" y="1566"/>
                  <a:ext cx="612" cy="58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47" name="Line 39"/>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48" name="Line 40"/>
                <p:cNvSpPr>
                  <a:spLocks noChangeShapeType="1"/>
                </p:cNvSpPr>
                <p:nvPr/>
              </p:nvSpPr>
              <p:spPr bwMode="auto">
                <a:xfrm flipV="1">
                  <a:off x="1212" y="781"/>
                  <a:ext cx="648" cy="58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49" name="Line 41"/>
                <p:cNvSpPr>
                  <a:spLocks noChangeShapeType="1"/>
                </p:cNvSpPr>
                <p:nvPr/>
              </p:nvSpPr>
              <p:spPr bwMode="auto">
                <a:xfrm>
                  <a:off x="1248" y="1463"/>
                  <a:ext cx="612"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50" name="Line 42"/>
                <p:cNvSpPr>
                  <a:spLocks noChangeShapeType="1"/>
                </p:cNvSpPr>
                <p:nvPr/>
              </p:nvSpPr>
              <p:spPr bwMode="auto">
                <a:xfrm flipV="1">
                  <a:off x="1248" y="1566"/>
                  <a:ext cx="648" cy="614"/>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51" name="Line 43"/>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52" name="Line 44"/>
                <p:cNvSpPr>
                  <a:spLocks noChangeShapeType="1"/>
                </p:cNvSpPr>
                <p:nvPr/>
              </p:nvSpPr>
              <p:spPr bwMode="auto">
                <a:xfrm>
                  <a:off x="2040" y="747"/>
                  <a:ext cx="756" cy="648"/>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2253" name="Text Box 45"/>
                <p:cNvSpPr txBox="1">
                  <a:spLocks noChangeArrowheads="1"/>
                </p:cNvSpPr>
                <p:nvPr/>
              </p:nvSpPr>
              <p:spPr bwMode="auto">
                <a:xfrm>
                  <a:off x="276"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2254" name="Text Box 46"/>
                <p:cNvSpPr txBox="1">
                  <a:spLocks noChangeArrowheads="1"/>
                </p:cNvSpPr>
                <p:nvPr/>
              </p:nvSpPr>
              <p:spPr bwMode="auto">
                <a:xfrm>
                  <a:off x="1032"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2255" name="Text Box 47"/>
                <p:cNvSpPr txBox="1">
                  <a:spLocks noChangeArrowheads="1"/>
                </p:cNvSpPr>
                <p:nvPr/>
              </p:nvSpPr>
              <p:spPr bwMode="auto">
                <a:xfrm>
                  <a:off x="1895" y="1362"/>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2256" name="Text Box 48"/>
                <p:cNvSpPr txBox="1">
                  <a:spLocks noChangeArrowheads="1"/>
                </p:cNvSpPr>
                <p:nvPr/>
              </p:nvSpPr>
              <p:spPr bwMode="auto">
                <a:xfrm>
                  <a:off x="1032" y="2145"/>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2257" name="Text Box 49"/>
                <p:cNvSpPr txBox="1">
                  <a:spLocks noChangeArrowheads="1"/>
                </p:cNvSpPr>
                <p:nvPr/>
              </p:nvSpPr>
              <p:spPr bwMode="auto">
                <a:xfrm>
                  <a:off x="1859" y="610"/>
                  <a:ext cx="19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2258" name="Text Box 50"/>
                <p:cNvSpPr txBox="1">
                  <a:spLocks noChangeArrowheads="1"/>
                </p:cNvSpPr>
                <p:nvPr/>
              </p:nvSpPr>
              <p:spPr bwMode="auto">
                <a:xfrm>
                  <a:off x="2736" y="1389"/>
                  <a:ext cx="196"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2259" name="Text Box 51"/>
                <p:cNvSpPr txBox="1">
                  <a:spLocks noChangeArrowheads="1"/>
                </p:cNvSpPr>
                <p:nvPr/>
              </p:nvSpPr>
              <p:spPr bwMode="auto">
                <a:xfrm>
                  <a:off x="672"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2260" name="Text Box 52"/>
                <p:cNvSpPr txBox="1">
                  <a:spLocks noChangeArrowheads="1"/>
                </p:cNvSpPr>
                <p:nvPr/>
              </p:nvSpPr>
              <p:spPr bwMode="auto">
                <a:xfrm>
                  <a:off x="2304"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2261" name="Text Box 53"/>
                <p:cNvSpPr txBox="1">
                  <a:spLocks noChangeArrowheads="1"/>
                </p:cNvSpPr>
                <p:nvPr/>
              </p:nvSpPr>
              <p:spPr bwMode="auto">
                <a:xfrm>
                  <a:off x="432" y="1824"/>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2262" name="Text Box 54"/>
                <p:cNvSpPr txBox="1">
                  <a:spLocks noChangeArrowheads="1"/>
                </p:cNvSpPr>
                <p:nvPr/>
              </p:nvSpPr>
              <p:spPr bwMode="auto">
                <a:xfrm>
                  <a:off x="1529" y="1855"/>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0/1</a:t>
                  </a:r>
                </a:p>
              </p:txBody>
            </p:sp>
            <p:sp>
              <p:nvSpPr>
                <p:cNvPr id="52263" name="Text Box 55"/>
                <p:cNvSpPr txBox="1">
                  <a:spLocks noChangeArrowheads="1"/>
                </p:cNvSpPr>
                <p:nvPr/>
              </p:nvSpPr>
              <p:spPr bwMode="auto">
                <a:xfrm>
                  <a:off x="1440" y="1248"/>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2/5</a:t>
                  </a:r>
                </a:p>
              </p:txBody>
            </p:sp>
            <p:sp>
              <p:nvSpPr>
                <p:cNvPr id="52264" name="Text Box 56"/>
                <p:cNvSpPr txBox="1">
                  <a:spLocks noChangeArrowheads="1"/>
                </p:cNvSpPr>
                <p:nvPr/>
              </p:nvSpPr>
              <p:spPr bwMode="auto">
                <a:xfrm>
                  <a:off x="1296"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0/3</a:t>
                  </a:r>
                </a:p>
              </p:txBody>
            </p:sp>
            <p:sp>
              <p:nvSpPr>
                <p:cNvPr id="52265" name="Text Box 57"/>
                <p:cNvSpPr txBox="1">
                  <a:spLocks noChangeArrowheads="1"/>
                </p:cNvSpPr>
                <p:nvPr/>
              </p:nvSpPr>
              <p:spPr bwMode="auto">
                <a:xfrm>
                  <a:off x="2304" y="816"/>
                  <a:ext cx="316" cy="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0/4</a:t>
                  </a:r>
                </a:p>
              </p:txBody>
            </p:sp>
          </p:grpSp>
        </p:grpSp>
        <p:sp>
          <p:nvSpPr>
            <p:cNvPr id="52232" name="Text Box 58"/>
            <p:cNvSpPr txBox="1">
              <a:spLocks noChangeArrowheads="1"/>
            </p:cNvSpPr>
            <p:nvPr/>
          </p:nvSpPr>
          <p:spPr bwMode="auto">
            <a:xfrm>
              <a:off x="2736" y="2399"/>
              <a:ext cx="288"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600">
                  <a:latin typeface="Arial" panose="020B0604020202020204" pitchFamily="34" charset="0"/>
                  <a:ea typeface="宋体" panose="02010600030101010101" pitchFamily="2" charset="-122"/>
                  <a:cs typeface="Arial" panose="020B0604020202020204" pitchFamily="34" charset="0"/>
                </a:rPr>
                <a:t>∞,-</a:t>
              </a:r>
            </a:p>
          </p:txBody>
        </p:sp>
        <p:sp>
          <p:nvSpPr>
            <p:cNvPr id="52233" name="Text Box 59"/>
            <p:cNvSpPr txBox="1">
              <a:spLocks noChangeArrowheads="1"/>
            </p:cNvSpPr>
            <p:nvPr/>
          </p:nvSpPr>
          <p:spPr bwMode="auto">
            <a:xfrm>
              <a:off x="3600" y="2316"/>
              <a:ext cx="432" cy="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800" dirty="0">
                  <a:solidFill>
                    <a:srgbClr val="FF0000"/>
                  </a:solidFill>
                  <a:latin typeface="Arial" panose="020B0604020202020204" pitchFamily="34" charset="0"/>
                  <a:ea typeface="宋体" panose="02010600030101010101" pitchFamily="2" charset="-122"/>
                  <a:cs typeface="Arial" panose="020B0604020202020204" pitchFamily="34" charset="0"/>
                </a:rPr>
                <a:t>1,3</a:t>
              </a:r>
              <a:r>
                <a:rPr lang="en-US" altLang="zh-CN" sz="1800" baseline="30000" dirty="0">
                  <a:solidFill>
                    <a:srgbClr val="FF0000"/>
                  </a:solidFill>
                  <a:latin typeface="Arial" panose="020B0604020202020204" pitchFamily="34" charset="0"/>
                  <a:ea typeface="宋体" panose="02010600030101010101" pitchFamily="2" charset="-122"/>
                  <a:cs typeface="Arial" panose="020B0604020202020204" pitchFamily="34" charset="0"/>
                </a:rPr>
                <a:t>-</a:t>
              </a:r>
              <a:endParaRPr lang="en-US" altLang="zh-CN" sz="1800"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
          <p:nvSpPr>
            <p:cNvPr id="52234" name="Text Box 60"/>
            <p:cNvSpPr txBox="1">
              <a:spLocks noChangeArrowheads="1"/>
            </p:cNvSpPr>
            <p:nvPr/>
          </p:nvSpPr>
          <p:spPr bwMode="auto">
            <a:xfrm>
              <a:off x="4416" y="1632"/>
              <a:ext cx="336" cy="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1,2</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2235" name="Text Box 61"/>
            <p:cNvSpPr txBox="1">
              <a:spLocks noChangeArrowheads="1"/>
            </p:cNvSpPr>
            <p:nvPr/>
          </p:nvSpPr>
          <p:spPr bwMode="auto">
            <a:xfrm>
              <a:off x="5424" y="2449"/>
              <a:ext cx="336" cy="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1,5</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2236" name="Text Box 62"/>
            <p:cNvSpPr txBox="1">
              <a:spLocks noChangeArrowheads="1"/>
            </p:cNvSpPr>
            <p:nvPr/>
          </p:nvSpPr>
          <p:spPr bwMode="auto">
            <a:xfrm>
              <a:off x="4656" y="2784"/>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1,4</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2237" name="Text Box 63"/>
            <p:cNvSpPr txBox="1">
              <a:spLocks noChangeArrowheads="1"/>
            </p:cNvSpPr>
            <p:nvPr/>
          </p:nvSpPr>
          <p:spPr bwMode="auto">
            <a:xfrm>
              <a:off x="3840" y="3457"/>
              <a:ext cx="336"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3,1</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grpSp>
      <p:sp>
        <p:nvSpPr>
          <p:cNvPr id="52227" name="Text Box 64"/>
          <p:cNvSpPr txBox="1">
            <a:spLocks noChangeArrowheads="1"/>
          </p:cNvSpPr>
          <p:nvPr/>
        </p:nvSpPr>
        <p:spPr bwMode="auto">
          <a:xfrm>
            <a:off x="4572000" y="5892800"/>
            <a:ext cx="4267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zh-CN" altLang="en-US" sz="1800" dirty="0" smtClean="0">
                <a:latin typeface="Arial" panose="020B0604020202020204" pitchFamily="34" charset="0"/>
                <a:ea typeface="宋体" panose="02010600030101010101" pitchFamily="2" charset="-122"/>
              </a:rPr>
              <a:t>用</a:t>
            </a:r>
            <a:r>
              <a:rPr lang="en-US" altLang="zh-CN" sz="1800" dirty="0" smtClean="0">
                <a:latin typeface="Arial" panose="020B0604020202020204" pitchFamily="34" charset="0"/>
                <a:ea typeface="宋体" panose="02010600030101010101" pitchFamily="2" charset="-122"/>
              </a:rPr>
              <a:t>1</a:t>
            </a:r>
            <a:r>
              <a:rPr lang="zh-CN" altLang="en-US" sz="1800" dirty="0">
                <a:latin typeface="Arial" panose="020B0604020202020204" pitchFamily="34" charset="0"/>
                <a:ea typeface="宋体" panose="02010600030101010101" pitchFamily="2" charset="-122"/>
              </a:rPr>
              <a:t>对路径进行增益</a:t>
            </a:r>
            <a:r>
              <a:rPr lang="en-US" altLang="zh-CN" sz="1800" dirty="0">
                <a:latin typeface="Arial" panose="020B0604020202020204" pitchFamily="34" charset="0"/>
                <a:ea typeface="宋体" panose="02010600030101010101" pitchFamily="2" charset="-122"/>
              </a:rPr>
              <a:t> 1→</a:t>
            </a:r>
            <a:r>
              <a:rPr lang="en-US" altLang="zh-CN" sz="1800" dirty="0">
                <a:latin typeface="Arial" panose="020B0604020202020204" pitchFamily="34" charset="0"/>
                <a:ea typeface="宋体" panose="02010600030101010101" pitchFamily="2" charset="-122"/>
                <a:cs typeface="Arial" panose="020B0604020202020204" pitchFamily="34" charset="0"/>
              </a:rPr>
              <a:t>4</a:t>
            </a:r>
            <a:r>
              <a:rPr lang="en-US" altLang="zh-CN" sz="1800" dirty="0">
                <a:latin typeface="Arial" panose="020B0604020202020204" pitchFamily="34" charset="0"/>
                <a:ea typeface="宋体" panose="02010600030101010101" pitchFamily="2" charset="-122"/>
              </a:rPr>
              <a:t>→3←2→5→6</a:t>
            </a:r>
          </a:p>
        </p:txBody>
      </p:sp>
      <p:sp>
        <p:nvSpPr>
          <p:cNvPr id="52228" name="Text Box 65"/>
          <p:cNvSpPr txBox="1">
            <a:spLocks noChangeArrowheads="1"/>
          </p:cNvSpPr>
          <p:nvPr/>
        </p:nvSpPr>
        <p:spPr bwMode="auto">
          <a:xfrm>
            <a:off x="685800" y="40386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zh-CN" sz="1800" dirty="0">
                <a:latin typeface="Arial" panose="020B0604020202020204" pitchFamily="34" charset="0"/>
                <a:ea typeface="宋体" panose="02010600030101010101" pitchFamily="2" charset="-122"/>
              </a:rPr>
              <a:t>Queue: 1 4 3 2 5 6</a:t>
            </a:r>
          </a:p>
          <a:p>
            <a:pPr algn="l" eaLnBrk="1" hangingPunct="1">
              <a:lnSpc>
                <a:spcPct val="25000"/>
              </a:lnSpc>
              <a:spcBef>
                <a:spcPct val="50000"/>
              </a:spcBef>
            </a:pPr>
            <a:r>
              <a:rPr lang="en-US" altLang="zh-CN" sz="1800" dirty="0">
                <a:latin typeface="Arial" panose="020B0604020202020204" pitchFamily="34" charset="0"/>
                <a:ea typeface="宋体" panose="02010600030101010101" pitchFamily="2" charset="-122"/>
              </a:rPr>
              <a:t>             </a:t>
            </a:r>
            <a:r>
              <a:rPr lang="en-US" altLang="zh-CN" sz="1800" dirty="0" smtClean="0">
                <a:latin typeface="Arial" panose="020B0604020202020204" pitchFamily="34" charset="0"/>
                <a:ea typeface="宋体" panose="02010600030101010101" pitchFamily="2" charset="-122"/>
              </a:rPr>
              <a:t> ↑</a:t>
            </a:r>
            <a:r>
              <a:rPr lang="en-US" altLang="zh-CN" sz="1800" dirty="0" smtClean="0">
                <a:latin typeface="Arial" panose="020B0604020202020204" pitchFamily="34" charset="0"/>
                <a:ea typeface="宋体" panose="02010600030101010101" pitchFamily="2" charset="-122"/>
                <a:cs typeface="Arial" panose="020B0604020202020204" pitchFamily="34" charset="0"/>
              </a:rPr>
              <a:t> </a:t>
            </a:r>
            <a:r>
              <a:rPr lang="en-US" altLang="zh-CN" sz="1800" dirty="0">
                <a:latin typeface="Arial" panose="020B0604020202020204" pitchFamily="34" charset="0"/>
                <a:ea typeface="宋体" panose="02010600030101010101" pitchFamily="2" charset="-122"/>
              </a:rPr>
              <a:t>↑ ↑ ↑ ↑</a:t>
            </a:r>
          </a:p>
        </p:txBody>
      </p:sp>
      <p:sp>
        <p:nvSpPr>
          <p:cNvPr id="52229" name="Text Box 66"/>
          <p:cNvSpPr txBox="1">
            <a:spLocks noChangeArrowheads="1"/>
          </p:cNvSpPr>
          <p:nvPr/>
        </p:nvSpPr>
        <p:spPr bwMode="auto">
          <a:xfrm>
            <a:off x="914400" y="381000"/>
            <a:ext cx="1981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a:spcBef>
                <a:spcPct val="50000"/>
              </a:spcBef>
            </a:pPr>
            <a:endParaRPr lang="zh-CN" altLang="zh-CN" sz="1800">
              <a:latin typeface="Arial" panose="020B0604020202020204" pitchFamily="34" charset="0"/>
              <a:ea typeface="宋体" panose="02010600030101010101" pitchFamily="2" charset="-122"/>
            </a:endParaRPr>
          </a:p>
        </p:txBody>
      </p:sp>
      <p:sp>
        <p:nvSpPr>
          <p:cNvPr id="469059" name="Text Box 67"/>
          <p:cNvSpPr txBox="1">
            <a:spLocks noChangeArrowheads="1"/>
          </p:cNvSpPr>
          <p:nvPr/>
        </p:nvSpPr>
        <p:spPr bwMode="auto">
          <a:xfrm>
            <a:off x="498475" y="144463"/>
            <a:ext cx="4495800" cy="663575"/>
          </a:xfrm>
          <a:prstGeom prst="rect">
            <a:avLst/>
          </a:prstGeom>
          <a:noFill/>
          <a:ln>
            <a:noFill/>
          </a:ln>
          <a:effectLst/>
          <a:extLst/>
        </p:spPr>
        <p:txBody>
          <a:bodyPr>
            <a:spAutoFit/>
          </a:bodyPr>
          <a:lstStyle/>
          <a:p>
            <a:pPr algn="l">
              <a:spcBef>
                <a:spcPct val="50000"/>
              </a:spcBef>
              <a:defRPr/>
            </a:pPr>
            <a:r>
              <a:rPr lang="zh-CN" altLang="en-US" sz="3600" dirty="0">
                <a:ea typeface="宋体" charset="-122"/>
              </a:rPr>
              <a:t>例</a:t>
            </a:r>
            <a:r>
              <a:rPr kumimoji="1" lang="en-US" altLang="zh-CN" sz="3600" b="1" dirty="0">
                <a:solidFill>
                  <a:schemeClr val="tx2"/>
                </a:solidFill>
                <a:effectLst>
                  <a:outerShdw blurRad="38100" dist="38100" dir="2700000" algn="tl">
                    <a:srgbClr val="000000"/>
                  </a:outerShdw>
                </a:effectLst>
                <a:ea typeface="宋体" charset="-122"/>
              </a:rPr>
              <a:t>(cont.)</a:t>
            </a:r>
          </a:p>
        </p:txBody>
      </p:sp>
    </p:spTree>
    <p:extLst>
      <p:ext uri="{BB962C8B-B14F-4D97-AF65-F5344CB8AC3E}">
        <p14:creationId xmlns:p14="http://schemas.microsoft.com/office/powerpoint/2010/main" xmlns="" val="34183787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2"/>
          <p:cNvGrpSpPr>
            <a:grpSpLocks/>
          </p:cNvGrpSpPr>
          <p:nvPr/>
        </p:nvGrpSpPr>
        <p:grpSpPr bwMode="auto">
          <a:xfrm>
            <a:off x="381000" y="1285860"/>
            <a:ext cx="8534400" cy="4489450"/>
            <a:chOff x="240" y="576"/>
            <a:chExt cx="5376" cy="3068"/>
          </a:xfrm>
        </p:grpSpPr>
        <p:grpSp>
          <p:nvGrpSpPr>
            <p:cNvPr id="53257" name="Group 3"/>
            <p:cNvGrpSpPr>
              <a:grpSpLocks/>
            </p:cNvGrpSpPr>
            <p:nvPr/>
          </p:nvGrpSpPr>
          <p:grpSpPr bwMode="auto">
            <a:xfrm>
              <a:off x="240" y="576"/>
              <a:ext cx="2736" cy="1821"/>
              <a:chOff x="240" y="576"/>
              <a:chExt cx="2736" cy="1821"/>
            </a:xfrm>
          </p:grpSpPr>
          <p:sp>
            <p:nvSpPr>
              <p:cNvPr id="53285" name="Oval 4"/>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86" name="Oval 5"/>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87" name="Oval 6"/>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88" name="Oval 7"/>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89" name="Oval 8"/>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90" name="Oval 9"/>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91" name="Line 10"/>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2" name="Line 11"/>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3" name="Line 12"/>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4" name="Line 13"/>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5" name="Line 14"/>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6" name="Line 15"/>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7" name="Line 16"/>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98" name="Text Box 17"/>
              <p:cNvSpPr txBox="1">
                <a:spLocks noChangeArrowheads="1"/>
              </p:cNvSpPr>
              <p:nvPr/>
            </p:nvSpPr>
            <p:spPr bwMode="auto">
              <a:xfrm>
                <a:off x="276"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3299" name="Text Box 18"/>
              <p:cNvSpPr txBox="1">
                <a:spLocks noChangeArrowheads="1"/>
              </p:cNvSpPr>
              <p:nvPr/>
            </p:nvSpPr>
            <p:spPr bwMode="auto">
              <a:xfrm>
                <a:off x="1032" y="1365"/>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3300" name="Text Box 19"/>
              <p:cNvSpPr txBox="1">
                <a:spLocks noChangeArrowheads="1"/>
              </p:cNvSpPr>
              <p:nvPr/>
            </p:nvSpPr>
            <p:spPr bwMode="auto">
              <a:xfrm>
                <a:off x="1895"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3301" name="Text Box 20"/>
              <p:cNvSpPr txBox="1">
                <a:spLocks noChangeArrowheads="1"/>
              </p:cNvSpPr>
              <p:nvPr/>
            </p:nvSpPr>
            <p:spPr bwMode="auto">
              <a:xfrm>
                <a:off x="1032" y="2147"/>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3302" name="Text Box 21"/>
              <p:cNvSpPr txBox="1">
                <a:spLocks noChangeArrowheads="1"/>
              </p:cNvSpPr>
              <p:nvPr/>
            </p:nvSpPr>
            <p:spPr bwMode="auto">
              <a:xfrm>
                <a:off x="1859" y="610"/>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3303" name="Text Box 22"/>
              <p:cNvSpPr txBox="1">
                <a:spLocks noChangeArrowheads="1"/>
              </p:cNvSpPr>
              <p:nvPr/>
            </p:nvSpPr>
            <p:spPr bwMode="auto">
              <a:xfrm>
                <a:off x="2736" y="1392"/>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3304" name="Text Box 23"/>
              <p:cNvSpPr txBox="1">
                <a:spLocks noChangeArrowheads="1"/>
              </p:cNvSpPr>
              <p:nvPr/>
            </p:nvSpPr>
            <p:spPr bwMode="auto">
              <a:xfrm>
                <a:off x="672"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3305" name="Text Box 24"/>
              <p:cNvSpPr txBox="1">
                <a:spLocks noChangeArrowheads="1"/>
              </p:cNvSpPr>
              <p:nvPr/>
            </p:nvSpPr>
            <p:spPr bwMode="auto">
              <a:xfrm>
                <a:off x="2304"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3306" name="Text Box 25"/>
              <p:cNvSpPr txBox="1">
                <a:spLocks noChangeArrowheads="1"/>
              </p:cNvSpPr>
              <p:nvPr/>
            </p:nvSpPr>
            <p:spPr bwMode="auto">
              <a:xfrm>
                <a:off x="432" y="1827"/>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1/3</a:t>
                </a:r>
              </a:p>
            </p:txBody>
          </p:sp>
          <p:sp>
            <p:nvSpPr>
              <p:cNvPr id="53307" name="Text Box 26"/>
              <p:cNvSpPr txBox="1">
                <a:spLocks noChangeArrowheads="1"/>
              </p:cNvSpPr>
              <p:nvPr/>
            </p:nvSpPr>
            <p:spPr bwMode="auto">
              <a:xfrm>
                <a:off x="1529" y="1854"/>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1/1</a:t>
                </a:r>
              </a:p>
            </p:txBody>
          </p:sp>
          <p:sp>
            <p:nvSpPr>
              <p:cNvPr id="53308" name="Text Box 27"/>
              <p:cNvSpPr txBox="1">
                <a:spLocks noChangeArrowheads="1"/>
              </p:cNvSpPr>
              <p:nvPr/>
            </p:nvSpPr>
            <p:spPr bwMode="auto">
              <a:xfrm>
                <a:off x="1440" y="1250"/>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dirty="0">
                    <a:latin typeface="Arial" panose="020B0604020202020204" pitchFamily="34" charset="0"/>
                    <a:ea typeface="宋体" panose="02010600030101010101" pitchFamily="2" charset="-122"/>
                  </a:rPr>
                  <a:t>1/5</a:t>
                </a:r>
              </a:p>
            </p:txBody>
          </p:sp>
          <p:sp>
            <p:nvSpPr>
              <p:cNvPr id="53309" name="Text Box 28"/>
              <p:cNvSpPr txBox="1">
                <a:spLocks noChangeArrowheads="1"/>
              </p:cNvSpPr>
              <p:nvPr/>
            </p:nvSpPr>
            <p:spPr bwMode="auto">
              <a:xfrm>
                <a:off x="1296"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1/3</a:t>
                </a:r>
              </a:p>
            </p:txBody>
          </p:sp>
          <p:sp>
            <p:nvSpPr>
              <p:cNvPr id="53310" name="Text Box 29"/>
              <p:cNvSpPr txBox="1">
                <a:spLocks noChangeArrowheads="1"/>
              </p:cNvSpPr>
              <p:nvPr/>
            </p:nvSpPr>
            <p:spPr bwMode="auto">
              <a:xfrm>
                <a:off x="2304"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1/4</a:t>
                </a:r>
              </a:p>
            </p:txBody>
          </p:sp>
        </p:grpSp>
        <p:grpSp>
          <p:nvGrpSpPr>
            <p:cNvPr id="53258" name="Group 30"/>
            <p:cNvGrpSpPr>
              <a:grpSpLocks/>
            </p:cNvGrpSpPr>
            <p:nvPr/>
          </p:nvGrpSpPr>
          <p:grpSpPr bwMode="auto">
            <a:xfrm>
              <a:off x="2880" y="1824"/>
              <a:ext cx="2736" cy="1820"/>
              <a:chOff x="240" y="576"/>
              <a:chExt cx="2736" cy="1820"/>
            </a:xfrm>
          </p:grpSpPr>
          <p:sp>
            <p:nvSpPr>
              <p:cNvPr id="53259" name="Oval 31"/>
              <p:cNvSpPr>
                <a:spLocks noChangeArrowheads="1"/>
              </p:cNvSpPr>
              <p:nvPr/>
            </p:nvSpPr>
            <p:spPr bwMode="auto">
              <a:xfrm>
                <a:off x="24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0" name="Oval 32"/>
              <p:cNvSpPr>
                <a:spLocks noChangeArrowheads="1"/>
              </p:cNvSpPr>
              <p:nvPr/>
            </p:nvSpPr>
            <p:spPr bwMode="auto">
              <a:xfrm>
                <a:off x="996" y="2112"/>
                <a:ext cx="252" cy="2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1" name="Oval 33"/>
              <p:cNvSpPr>
                <a:spLocks noChangeArrowheads="1"/>
              </p:cNvSpPr>
              <p:nvPr/>
            </p:nvSpPr>
            <p:spPr bwMode="auto">
              <a:xfrm>
                <a:off x="1860"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2" name="Oval 34"/>
              <p:cNvSpPr>
                <a:spLocks noChangeArrowheads="1"/>
              </p:cNvSpPr>
              <p:nvPr/>
            </p:nvSpPr>
            <p:spPr bwMode="auto">
              <a:xfrm>
                <a:off x="996" y="1327"/>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3" name="Oval 35"/>
              <p:cNvSpPr>
                <a:spLocks noChangeArrowheads="1"/>
              </p:cNvSpPr>
              <p:nvPr/>
            </p:nvSpPr>
            <p:spPr bwMode="auto">
              <a:xfrm>
                <a:off x="1824" y="576"/>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4" name="Oval 36"/>
              <p:cNvSpPr>
                <a:spLocks noChangeArrowheads="1"/>
              </p:cNvSpPr>
              <p:nvPr/>
            </p:nvSpPr>
            <p:spPr bwMode="auto">
              <a:xfrm>
                <a:off x="2724" y="1361"/>
                <a:ext cx="252" cy="239"/>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3265" name="Line 37"/>
              <p:cNvSpPr>
                <a:spLocks noChangeShapeType="1"/>
              </p:cNvSpPr>
              <p:nvPr/>
            </p:nvSpPr>
            <p:spPr bwMode="auto">
              <a:xfrm>
                <a:off x="420" y="1566"/>
                <a:ext cx="612"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66" name="Line 38"/>
              <p:cNvSpPr>
                <a:spLocks noChangeShapeType="1"/>
              </p:cNvSpPr>
              <p:nvPr/>
            </p:nvSpPr>
            <p:spPr bwMode="auto">
              <a:xfrm>
                <a:off x="492" y="1463"/>
                <a:ext cx="50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67" name="Line 39"/>
              <p:cNvSpPr>
                <a:spLocks noChangeShapeType="1"/>
              </p:cNvSpPr>
              <p:nvPr/>
            </p:nvSpPr>
            <p:spPr bwMode="auto">
              <a:xfrm flipV="1">
                <a:off x="1212" y="781"/>
                <a:ext cx="648" cy="5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68" name="Line 40"/>
              <p:cNvSpPr>
                <a:spLocks noChangeShapeType="1"/>
              </p:cNvSpPr>
              <p:nvPr/>
            </p:nvSpPr>
            <p:spPr bwMode="auto">
              <a:xfrm>
                <a:off x="1248"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69" name="Line 41"/>
              <p:cNvSpPr>
                <a:spLocks noChangeShapeType="1"/>
              </p:cNvSpPr>
              <p:nvPr/>
            </p:nvSpPr>
            <p:spPr bwMode="auto">
              <a:xfrm flipV="1">
                <a:off x="1248" y="1566"/>
                <a:ext cx="648" cy="61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70" name="Line 42"/>
              <p:cNvSpPr>
                <a:spLocks noChangeShapeType="1"/>
              </p:cNvSpPr>
              <p:nvPr/>
            </p:nvSpPr>
            <p:spPr bwMode="auto">
              <a:xfrm>
                <a:off x="2112" y="1463"/>
                <a:ext cx="6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71" name="Line 43"/>
              <p:cNvSpPr>
                <a:spLocks noChangeShapeType="1"/>
              </p:cNvSpPr>
              <p:nvPr/>
            </p:nvSpPr>
            <p:spPr bwMode="auto">
              <a:xfrm>
                <a:off x="2040" y="747"/>
                <a:ext cx="756" cy="64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53272" name="Text Box 44"/>
              <p:cNvSpPr txBox="1">
                <a:spLocks noChangeArrowheads="1"/>
              </p:cNvSpPr>
              <p:nvPr/>
            </p:nvSpPr>
            <p:spPr bwMode="auto">
              <a:xfrm>
                <a:off x="276"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a:t>
                </a:r>
              </a:p>
            </p:txBody>
          </p:sp>
          <p:sp>
            <p:nvSpPr>
              <p:cNvPr id="53273" name="Text Box 45"/>
              <p:cNvSpPr txBox="1">
                <a:spLocks noChangeArrowheads="1"/>
              </p:cNvSpPr>
              <p:nvPr/>
            </p:nvSpPr>
            <p:spPr bwMode="auto">
              <a:xfrm>
                <a:off x="1032"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a:t>
                </a:r>
              </a:p>
            </p:txBody>
          </p:sp>
          <p:sp>
            <p:nvSpPr>
              <p:cNvPr id="53274" name="Text Box 46"/>
              <p:cNvSpPr txBox="1">
                <a:spLocks noChangeArrowheads="1"/>
              </p:cNvSpPr>
              <p:nvPr/>
            </p:nvSpPr>
            <p:spPr bwMode="auto">
              <a:xfrm>
                <a:off x="1895" y="1362"/>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3</a:t>
                </a:r>
              </a:p>
            </p:txBody>
          </p:sp>
          <p:sp>
            <p:nvSpPr>
              <p:cNvPr id="53275" name="Text Box 47"/>
              <p:cNvSpPr txBox="1">
                <a:spLocks noChangeArrowheads="1"/>
              </p:cNvSpPr>
              <p:nvPr/>
            </p:nvSpPr>
            <p:spPr bwMode="auto">
              <a:xfrm>
                <a:off x="1032" y="2145"/>
                <a:ext cx="19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4</a:t>
                </a:r>
              </a:p>
            </p:txBody>
          </p:sp>
          <p:sp>
            <p:nvSpPr>
              <p:cNvPr id="53276" name="Text Box 48"/>
              <p:cNvSpPr txBox="1">
                <a:spLocks noChangeArrowheads="1"/>
              </p:cNvSpPr>
              <p:nvPr/>
            </p:nvSpPr>
            <p:spPr bwMode="auto">
              <a:xfrm>
                <a:off x="1859" y="610"/>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5</a:t>
                </a:r>
              </a:p>
            </p:txBody>
          </p:sp>
          <p:sp>
            <p:nvSpPr>
              <p:cNvPr id="53277" name="Text Box 49"/>
              <p:cNvSpPr txBox="1">
                <a:spLocks noChangeArrowheads="1"/>
              </p:cNvSpPr>
              <p:nvPr/>
            </p:nvSpPr>
            <p:spPr bwMode="auto">
              <a:xfrm>
                <a:off x="2736" y="1392"/>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6</a:t>
                </a:r>
              </a:p>
            </p:txBody>
          </p:sp>
          <p:sp>
            <p:nvSpPr>
              <p:cNvPr id="53278" name="Text Box 50"/>
              <p:cNvSpPr txBox="1">
                <a:spLocks noChangeArrowheads="1"/>
              </p:cNvSpPr>
              <p:nvPr/>
            </p:nvSpPr>
            <p:spPr bwMode="auto">
              <a:xfrm>
                <a:off x="672"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3279" name="Text Box 51"/>
              <p:cNvSpPr txBox="1">
                <a:spLocks noChangeArrowheads="1"/>
              </p:cNvSpPr>
              <p:nvPr/>
            </p:nvSpPr>
            <p:spPr bwMode="auto">
              <a:xfrm>
                <a:off x="2304"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2/2</a:t>
                </a:r>
              </a:p>
            </p:txBody>
          </p:sp>
          <p:sp>
            <p:nvSpPr>
              <p:cNvPr id="53280" name="Text Box 52"/>
              <p:cNvSpPr txBox="1">
                <a:spLocks noChangeArrowheads="1"/>
              </p:cNvSpPr>
              <p:nvPr/>
            </p:nvSpPr>
            <p:spPr bwMode="auto">
              <a:xfrm>
                <a:off x="432" y="1824"/>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1/3</a:t>
                </a:r>
              </a:p>
            </p:txBody>
          </p:sp>
          <p:sp>
            <p:nvSpPr>
              <p:cNvPr id="53281" name="Text Box 53"/>
              <p:cNvSpPr txBox="1">
                <a:spLocks noChangeArrowheads="1"/>
              </p:cNvSpPr>
              <p:nvPr/>
            </p:nvSpPr>
            <p:spPr bwMode="auto">
              <a:xfrm>
                <a:off x="1529" y="1854"/>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1/1</a:t>
                </a:r>
              </a:p>
            </p:txBody>
          </p:sp>
          <p:sp>
            <p:nvSpPr>
              <p:cNvPr id="53282" name="Text Box 54"/>
              <p:cNvSpPr txBox="1">
                <a:spLocks noChangeArrowheads="1"/>
              </p:cNvSpPr>
              <p:nvPr/>
            </p:nvSpPr>
            <p:spPr bwMode="auto">
              <a:xfrm>
                <a:off x="1440" y="1248"/>
                <a:ext cx="316"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1/5</a:t>
                </a:r>
              </a:p>
            </p:txBody>
          </p:sp>
          <p:sp>
            <p:nvSpPr>
              <p:cNvPr id="53283" name="Text Box 55"/>
              <p:cNvSpPr txBox="1">
                <a:spLocks noChangeArrowheads="1"/>
              </p:cNvSpPr>
              <p:nvPr/>
            </p:nvSpPr>
            <p:spPr bwMode="auto">
              <a:xfrm>
                <a:off x="1296"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1/3</a:t>
                </a:r>
              </a:p>
            </p:txBody>
          </p:sp>
          <p:sp>
            <p:nvSpPr>
              <p:cNvPr id="53284" name="Text Box 56"/>
              <p:cNvSpPr txBox="1">
                <a:spLocks noChangeArrowheads="1"/>
              </p:cNvSpPr>
              <p:nvPr/>
            </p:nvSpPr>
            <p:spPr bwMode="auto">
              <a:xfrm>
                <a:off x="2304" y="816"/>
                <a:ext cx="31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zh-CN" sz="1800">
                    <a:latin typeface="Arial" panose="020B0604020202020204" pitchFamily="34" charset="0"/>
                    <a:ea typeface="宋体" panose="02010600030101010101" pitchFamily="2" charset="-122"/>
                  </a:rPr>
                  <a:t>1/4</a:t>
                </a:r>
              </a:p>
            </p:txBody>
          </p:sp>
        </p:grpSp>
      </p:grpSp>
      <p:sp>
        <p:nvSpPr>
          <p:cNvPr id="53251" name="Text Box 57"/>
          <p:cNvSpPr txBox="1">
            <a:spLocks noChangeArrowheads="1"/>
          </p:cNvSpPr>
          <p:nvPr/>
        </p:nvSpPr>
        <p:spPr bwMode="auto">
          <a:xfrm>
            <a:off x="4343400" y="3962400"/>
            <a:ext cx="457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600">
                <a:latin typeface="Arial" panose="020B0604020202020204" pitchFamily="34" charset="0"/>
                <a:ea typeface="宋体" panose="02010600030101010101" pitchFamily="2" charset="-122"/>
                <a:cs typeface="Arial" panose="020B0604020202020204" pitchFamily="34" charset="0"/>
              </a:rPr>
              <a:t>∞,-</a:t>
            </a:r>
          </a:p>
        </p:txBody>
      </p:sp>
      <p:sp>
        <p:nvSpPr>
          <p:cNvPr id="53252" name="Text Box 58"/>
          <p:cNvSpPr txBox="1">
            <a:spLocks noChangeArrowheads="1"/>
          </p:cNvSpPr>
          <p:nvPr/>
        </p:nvSpPr>
        <p:spPr bwMode="auto">
          <a:xfrm>
            <a:off x="5715000" y="3810000"/>
            <a:ext cx="533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endParaRPr lang="zh-CN" altLang="zh-CN" sz="1400">
              <a:latin typeface="Arial" panose="020B0604020202020204" pitchFamily="34" charset="0"/>
              <a:ea typeface="宋体" panose="02010600030101010101" pitchFamily="2" charset="-122"/>
              <a:cs typeface="Arial" panose="020B0604020202020204" pitchFamily="34" charset="0"/>
            </a:endParaRPr>
          </a:p>
        </p:txBody>
      </p:sp>
      <p:sp>
        <p:nvSpPr>
          <p:cNvPr id="53253" name="Text Box 59"/>
          <p:cNvSpPr txBox="1">
            <a:spLocks noChangeArrowheads="1"/>
          </p:cNvSpPr>
          <p:nvPr/>
        </p:nvSpPr>
        <p:spPr bwMode="auto">
          <a:xfrm>
            <a:off x="6096000" y="5486400"/>
            <a:ext cx="533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en-US" altLang="zh-CN" sz="1400">
                <a:latin typeface="Arial" panose="020B0604020202020204" pitchFamily="34" charset="0"/>
                <a:ea typeface="宋体" panose="02010600030101010101" pitchFamily="2" charset="-122"/>
                <a:cs typeface="Arial" panose="020B0604020202020204" pitchFamily="34" charset="0"/>
              </a:rPr>
              <a:t>2,1</a:t>
            </a:r>
            <a:r>
              <a:rPr lang="en-US" altLang="zh-CN" sz="1400" baseline="30000">
                <a:latin typeface="Arial" panose="020B0604020202020204" pitchFamily="34" charset="0"/>
                <a:ea typeface="宋体" panose="02010600030101010101" pitchFamily="2" charset="-122"/>
                <a:cs typeface="Arial" panose="020B0604020202020204" pitchFamily="34" charset="0"/>
              </a:rPr>
              <a:t>+</a:t>
            </a:r>
            <a:endParaRPr lang="en-US" altLang="zh-CN" sz="1400">
              <a:latin typeface="Arial" panose="020B0604020202020204" pitchFamily="34" charset="0"/>
              <a:ea typeface="宋体" panose="02010600030101010101" pitchFamily="2" charset="-122"/>
              <a:cs typeface="Arial" panose="020B0604020202020204" pitchFamily="34" charset="0"/>
            </a:endParaRPr>
          </a:p>
        </p:txBody>
      </p:sp>
      <p:sp>
        <p:nvSpPr>
          <p:cNvPr id="53254" name="Text Box 60"/>
          <p:cNvSpPr txBox="1">
            <a:spLocks noChangeArrowheads="1"/>
          </p:cNvSpPr>
          <p:nvPr/>
        </p:nvSpPr>
        <p:spPr bwMode="auto">
          <a:xfrm>
            <a:off x="4572000" y="5791200"/>
            <a:ext cx="3786214"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spcBef>
                <a:spcPct val="50000"/>
              </a:spcBef>
            </a:pPr>
            <a:r>
              <a:rPr lang="zh-CN" altLang="en-US" sz="1800" dirty="0">
                <a:latin typeface="Arial" panose="020B0604020202020204" pitchFamily="34" charset="0"/>
                <a:ea typeface="宋体" panose="02010600030101010101" pitchFamily="2" charset="-122"/>
              </a:rPr>
              <a:t>无增益调整，</a:t>
            </a:r>
            <a:r>
              <a:rPr lang="zh-CN" altLang="en-US" sz="1800" dirty="0" smtClean="0">
                <a:latin typeface="Arial" panose="020B0604020202020204" pitchFamily="34" charset="0"/>
                <a:ea typeface="宋体" panose="02010600030101010101" pitchFamily="2" charset="-122"/>
              </a:rPr>
              <a:t>算</a:t>
            </a:r>
            <a:r>
              <a:rPr lang="zh-CN" altLang="en-US" sz="1800" dirty="0" smtClean="0">
                <a:latin typeface="Arial" panose="020B0604020202020204" pitchFamily="34" charset="0"/>
                <a:ea typeface="宋体" panose="02010600030101010101" pitchFamily="2" charset="-122"/>
              </a:rPr>
              <a:t>法</a:t>
            </a:r>
            <a:r>
              <a:rPr lang="zh-CN" altLang="en-US" sz="1800" dirty="0" smtClean="0">
                <a:latin typeface="Arial" panose="020B0604020202020204" pitchFamily="34" charset="0"/>
                <a:ea typeface="宋体" panose="02010600030101010101" pitchFamily="2" charset="-122"/>
              </a:rPr>
              <a:t>结束</a:t>
            </a:r>
            <a:endParaRPr lang="en-US" altLang="zh-CN" sz="1800" dirty="0">
              <a:latin typeface="Arial" panose="020B0604020202020204" pitchFamily="34" charset="0"/>
              <a:ea typeface="宋体" panose="02010600030101010101" pitchFamily="2" charset="-122"/>
            </a:endParaRPr>
          </a:p>
        </p:txBody>
      </p:sp>
      <p:sp>
        <p:nvSpPr>
          <p:cNvPr id="53255" name="Text Box 61"/>
          <p:cNvSpPr txBox="1">
            <a:spLocks noChangeArrowheads="1"/>
          </p:cNvSpPr>
          <p:nvPr/>
        </p:nvSpPr>
        <p:spPr bwMode="auto">
          <a:xfrm>
            <a:off x="685800" y="3962400"/>
            <a:ext cx="2209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25000"/>
              </a:lnSpc>
              <a:spcBef>
                <a:spcPct val="50000"/>
              </a:spcBef>
            </a:pPr>
            <a:r>
              <a:rPr lang="en-US" altLang="zh-CN" sz="1800">
                <a:latin typeface="Arial" panose="020B0604020202020204" pitchFamily="34" charset="0"/>
                <a:ea typeface="宋体" panose="02010600030101010101" pitchFamily="2" charset="-122"/>
              </a:rPr>
              <a:t>Queue: 1 4</a:t>
            </a:r>
          </a:p>
          <a:p>
            <a:pPr algn="l" eaLnBrk="1" hangingPunct="1">
              <a:lnSpc>
                <a:spcPct val="25000"/>
              </a:lnSpc>
              <a:spcBef>
                <a:spcPct val="50000"/>
              </a:spcBef>
            </a:pPr>
            <a:r>
              <a:rPr lang="en-US" altLang="zh-CN" sz="1800">
                <a:latin typeface="Arial" panose="020B0604020202020204" pitchFamily="34" charset="0"/>
                <a:ea typeface="宋体" panose="02010600030101010101" pitchFamily="2" charset="-122"/>
              </a:rPr>
              <a:t>             ↑</a:t>
            </a:r>
            <a:r>
              <a:rPr lang="en-US" altLang="zh-CN" sz="1800">
                <a:latin typeface="Arial" panose="020B0604020202020204" pitchFamily="34" charset="0"/>
                <a:ea typeface="宋体" panose="02010600030101010101" pitchFamily="2" charset="-122"/>
                <a:cs typeface="Arial" panose="020B0604020202020204" pitchFamily="34" charset="0"/>
              </a:rPr>
              <a:t> </a:t>
            </a:r>
            <a:r>
              <a:rPr lang="en-US" altLang="zh-CN" sz="1800">
                <a:latin typeface="Arial" panose="020B0604020202020204" pitchFamily="34" charset="0"/>
                <a:ea typeface="宋体" panose="02010600030101010101" pitchFamily="2" charset="-122"/>
              </a:rPr>
              <a:t>↑</a:t>
            </a:r>
          </a:p>
        </p:txBody>
      </p:sp>
      <p:sp>
        <p:nvSpPr>
          <p:cNvPr id="470078" name="Text Box 62"/>
          <p:cNvSpPr txBox="1">
            <a:spLocks noChangeArrowheads="1"/>
          </p:cNvSpPr>
          <p:nvPr/>
        </p:nvSpPr>
        <p:spPr bwMode="auto">
          <a:xfrm>
            <a:off x="609600" y="152400"/>
            <a:ext cx="4495800" cy="663575"/>
          </a:xfrm>
          <a:prstGeom prst="rect">
            <a:avLst/>
          </a:prstGeom>
          <a:noFill/>
          <a:ln>
            <a:noFill/>
          </a:ln>
          <a:effectLst/>
          <a:extLst/>
        </p:spPr>
        <p:txBody>
          <a:bodyPr>
            <a:spAutoFit/>
          </a:bodyPr>
          <a:lstStyle/>
          <a:p>
            <a:pPr algn="l">
              <a:spcBef>
                <a:spcPct val="50000"/>
              </a:spcBef>
              <a:defRPr/>
            </a:pPr>
            <a:r>
              <a:rPr lang="zh-CN" altLang="en-US" sz="3600" dirty="0">
                <a:ea typeface="宋体" charset="-122"/>
              </a:rPr>
              <a:t>例</a:t>
            </a:r>
            <a:r>
              <a:rPr kumimoji="1" lang="en-US" altLang="zh-CN" sz="3600" b="1" dirty="0">
                <a:solidFill>
                  <a:schemeClr val="tx2"/>
                </a:solidFill>
                <a:effectLst>
                  <a:outerShdw blurRad="38100" dist="38100" dir="2700000" algn="tl">
                    <a:srgbClr val="000000"/>
                  </a:outerShdw>
                </a:effectLst>
                <a:ea typeface="宋体" charset="-122"/>
              </a:rPr>
              <a:t>(cont.)</a:t>
            </a:r>
          </a:p>
        </p:txBody>
      </p:sp>
    </p:spTree>
    <p:extLst>
      <p:ext uri="{BB962C8B-B14F-4D97-AF65-F5344CB8AC3E}">
        <p14:creationId xmlns:p14="http://schemas.microsoft.com/office/powerpoint/2010/main" xmlns="" val="13376594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71604" y="1428736"/>
            <a:ext cx="5143536" cy="5260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45862717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最大二分匹配问题</a:t>
            </a:r>
            <a:r>
              <a:rPr lang="zh-CN" altLang="en-US" sz="2400" dirty="0" smtClean="0">
                <a:latin typeface="+mj-lt"/>
                <a:ea typeface="黑体" pitchFamily="2" charset="-122"/>
              </a:rPr>
              <a:t>：给定</a:t>
            </a:r>
            <a:r>
              <a:rPr lang="zh-CN" altLang="en-US" sz="2400" dirty="0">
                <a:latin typeface="+mj-lt"/>
                <a:ea typeface="黑体" pitchFamily="2" charset="-122"/>
              </a:rPr>
              <a:t>一个无向图</a:t>
            </a:r>
            <a:r>
              <a:rPr lang="en-US" altLang="zh-CN" sz="2400" i="1" dirty="0">
                <a:latin typeface="+mj-lt"/>
                <a:ea typeface="黑体" pitchFamily="2" charset="-122"/>
              </a:rPr>
              <a:t>G=(V,E</a:t>
            </a:r>
            <a:r>
              <a:rPr lang="en-US" altLang="zh-CN" sz="2400" i="1" dirty="0" smtClean="0">
                <a:latin typeface="+mj-lt"/>
                <a:ea typeface="黑体" pitchFamily="2" charset="-122"/>
              </a:rPr>
              <a:t>)</a:t>
            </a:r>
            <a:r>
              <a:rPr lang="zh-CN" altLang="en-US" sz="2400" dirty="0" smtClean="0">
                <a:latin typeface="+mj-lt"/>
                <a:ea typeface="黑体" pitchFamily="2" charset="-122"/>
              </a:rPr>
              <a:t>，一</a:t>
            </a:r>
            <a:r>
              <a:rPr lang="zh-CN" altLang="en-US" sz="2400" dirty="0">
                <a:latin typeface="+mj-lt"/>
                <a:ea typeface="黑体" pitchFamily="2" charset="-122"/>
              </a:rPr>
              <a:t>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dirty="0" smtClean="0">
                <a:latin typeface="+mj-lt"/>
                <a:ea typeface="黑体" pitchFamily="2" charset="-122"/>
              </a:rPr>
              <a:t>   </a:t>
            </a:r>
            <a:r>
              <a:rPr lang="en-US" altLang="zh-CN" sz="2400" i="1" dirty="0" smtClean="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a:t>
            </a:r>
            <a:r>
              <a:rPr lang="en-US" altLang="zh-CN" sz="2400" i="1" dirty="0" err="1" smtClean="0">
                <a:latin typeface="+mj-lt"/>
                <a:ea typeface="黑体" pitchFamily="2" charset="-122"/>
              </a:rPr>
              <a:t>V</a:t>
            </a:r>
            <a:r>
              <a:rPr lang="zh-CN" altLang="en-US" sz="2400" i="1" dirty="0" smtClean="0">
                <a:latin typeface="+mj-lt"/>
                <a:ea typeface="黑体" pitchFamily="2" charset="-122"/>
              </a:rPr>
              <a:t>，</a:t>
            </a:r>
            <a:r>
              <a:rPr lang="en-US" altLang="zh-CN" sz="2400" i="1" dirty="0" smtClean="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en-US" altLang="zh-CN" sz="2400" i="1" dirty="0" smtClean="0">
                <a:latin typeface="+mj-lt"/>
                <a:ea typeface="黑体" pitchFamily="2" charset="-122"/>
              </a:rPr>
              <a:t>’|</a:t>
            </a:r>
            <a:r>
              <a:rPr lang="zh-CN" altLang="en-US" sz="2400" i="1" dirty="0" smtClean="0">
                <a:latin typeface="+mj-lt"/>
                <a:ea typeface="黑体" pitchFamily="2" charset="-122"/>
              </a:rPr>
              <a:t>。</a:t>
            </a:r>
            <a:endParaRPr lang="zh-CN" altLang="en-US" sz="2400" i="1"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2080704333"/>
              </p:ext>
            </p:extLst>
          </p:nvPr>
        </p:nvGraphicFramePr>
        <p:xfrm>
          <a:off x="3352800" y="1828800"/>
          <a:ext cx="304800" cy="304799"/>
        </p:xfrm>
        <a:graphic>
          <a:graphicData uri="http://schemas.openxmlformats.org/presentationml/2006/ole">
            <p:oleObj spid="_x0000_s223260" name="公式" r:id="rId4" imgW="152268" imgH="152268" progId="Equation.3">
              <p:embed/>
            </p:oleObj>
          </a:graphicData>
        </a:graphic>
      </p:graphicFrame>
    </p:spTree>
    <p:extLst>
      <p:ext uri="{BB962C8B-B14F-4D97-AF65-F5344CB8AC3E}">
        <p14:creationId xmlns:p14="http://schemas.microsoft.com/office/powerpoint/2010/main" xmlns="" val="32071522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xmlns="" val="3579132143"/>
              </p:ext>
            </p:extLst>
          </p:nvPr>
        </p:nvGraphicFramePr>
        <p:xfrm>
          <a:off x="3352800" y="1828800"/>
          <a:ext cx="304800" cy="304799"/>
        </p:xfrm>
        <a:graphic>
          <a:graphicData uri="http://schemas.openxmlformats.org/presentationml/2006/ole">
            <p:oleObj spid="_x0000_s224284" name="公式" r:id="rId4" imgW="152268" imgH="152268" progId="Equation.3">
              <p:embed/>
            </p:oleObj>
          </a:graphicData>
        </a:graphic>
      </p:graphicFrame>
      <p:pic>
        <p:nvPicPr>
          <p:cNvPr id="5" name="Picture 3"/>
          <p:cNvPicPr>
            <a:picLocks noChangeAspect="1" noChangeArrowheads="1"/>
          </p:cNvPicPr>
          <p:nvPr/>
        </p:nvPicPr>
        <p:blipFill>
          <a:blip r:embed="rId5"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xmlns="" val="4395963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xmlns="" val="406737404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xmlns="" val="37605830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a:t>
            </a:r>
            <a:r>
              <a:rPr lang="zh-CN" altLang="en-US" sz="2400" dirty="0" smtClean="0">
                <a:latin typeface="+mj-lt"/>
                <a:ea typeface="黑体" pitchFamily="2" charset="-122"/>
              </a:rPr>
              <a:t>图 </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相应流</a:t>
            </a:r>
            <a:r>
              <a:rPr lang="zh-CN" altLang="en-US" sz="2400" dirty="0" smtClean="0">
                <a:latin typeface="+mj-lt"/>
                <a:ea typeface="黑体" pitchFamily="2" charset="-122"/>
              </a:rPr>
              <a:t>网络 </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smtClean="0">
                <a:latin typeface="+mj-lt"/>
                <a:ea typeface="黑体" pitchFamily="2" charset="-122"/>
              </a:rPr>
              <a:t>V’,E’</a:t>
            </a:r>
            <a:r>
              <a:rPr lang="en-US" altLang="zh-CN" sz="2400" dirty="0" smtClean="0">
                <a:latin typeface="+mj-lt"/>
                <a:ea typeface="黑体" pitchFamily="2" charset="-122"/>
              </a:rPr>
              <a:t>)</a:t>
            </a:r>
            <a:r>
              <a:rPr lang="zh-CN" altLang="en-US" sz="2400" dirty="0">
                <a:latin typeface="+mj-lt"/>
                <a:ea typeface="黑体" pitchFamily="2" charset="-122"/>
              </a:rPr>
              <a:t>定义如下</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设</a:t>
            </a:r>
            <a:r>
              <a:rPr lang="zh-CN" altLang="en-US" sz="2400" dirty="0">
                <a:latin typeface="+mj-lt"/>
                <a:ea typeface="黑体" pitchFamily="2" charset="-122"/>
              </a:rPr>
              <a:t>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zh-CN" altLang="en-US" sz="2400" dirty="0" smtClean="0">
                <a:latin typeface="+mj-lt"/>
                <a:ea typeface="黑体" pitchFamily="2" charset="-122"/>
              </a:rPr>
              <a:t>，</a:t>
            </a:r>
            <a:r>
              <a:rPr lang="en-US" altLang="zh-CN" sz="2400" i="1" dirty="0" smtClean="0">
                <a:latin typeface="+mj-lt"/>
                <a:ea typeface="黑体" pitchFamily="2" charset="-122"/>
              </a:rPr>
              <a:t>V</a:t>
            </a:r>
            <a:r>
              <a:rPr lang="en-US" altLang="zh-CN" sz="2400" i="1" dirty="0">
                <a:latin typeface="+mj-lt"/>
                <a:ea typeface="黑体" pitchFamily="2" charset="-122"/>
              </a:rPr>
              <a:t>’=V∪{</a:t>
            </a:r>
            <a:r>
              <a:rPr lang="en-US" altLang="zh-CN" sz="2400" i="1" dirty="0" err="1">
                <a:latin typeface="+mj-lt"/>
                <a:ea typeface="黑体" pitchFamily="2" charset="-122"/>
              </a:rPr>
              <a:t>s,t</a:t>
            </a:r>
            <a:r>
              <a:rPr lang="en-US" altLang="zh-CN" sz="2400" i="1" dirty="0" smtClean="0">
                <a:latin typeface="+mj-lt"/>
                <a:ea typeface="黑体" pitchFamily="2" charset="-122"/>
              </a:rPr>
              <a:t>}</a:t>
            </a:r>
            <a:r>
              <a:rPr lang="zh-CN" altLang="en-US" sz="2400" dirty="0" smtClean="0">
                <a:latin typeface="+mj-lt"/>
                <a:ea typeface="黑体" pitchFamily="2" charset="-122"/>
              </a:rPr>
              <a:t>。如果</a:t>
            </a:r>
            <a:r>
              <a:rPr lang="en-US" altLang="zh-CN" sz="2400" i="1" dirty="0" smtClean="0">
                <a:latin typeface="+mj-lt"/>
                <a:ea typeface="黑体" pitchFamily="2" charset="-122"/>
              </a:rPr>
              <a:t>G </a:t>
            </a: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a:t>
            </a:r>
            <a:r>
              <a:rPr lang="zh-CN" altLang="en-US" sz="2400" dirty="0" smtClean="0">
                <a:latin typeface="+mj-lt"/>
                <a:ea typeface="黑体" pitchFamily="2" charset="-122"/>
              </a:rPr>
              <a:t>的</a:t>
            </a:r>
            <a:r>
              <a:rPr lang="zh-CN" altLang="en-US" sz="2400" dirty="0">
                <a:latin typeface="+mj-lt"/>
                <a:ea typeface="黑体" pitchFamily="2" charset="-122"/>
              </a:rPr>
              <a:t>顶点划分为</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i="1" dirty="0" smtClean="0">
                <a:latin typeface="+mj-lt"/>
                <a:ea typeface="黑体" pitchFamily="2" charset="-122"/>
              </a:rPr>
              <a:t>，</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有向边</a:t>
            </a:r>
            <a:r>
              <a:rPr lang="zh-CN" altLang="en-US" sz="2400" dirty="0" smtClean="0">
                <a:latin typeface="+mj-lt"/>
                <a:ea typeface="黑体" pitchFamily="2" charset="-122"/>
              </a:rPr>
              <a:t>为 </a:t>
            </a:r>
            <a:r>
              <a:rPr lang="en-US" altLang="zh-CN" sz="2400" i="1" dirty="0" smtClean="0">
                <a:latin typeface="+mj-lt"/>
                <a:ea typeface="黑体" pitchFamily="2" charset="-122"/>
              </a:rPr>
              <a:t>E </a:t>
            </a:r>
            <a:r>
              <a:rPr lang="zh-CN" altLang="en-US" sz="2400" dirty="0" smtClean="0">
                <a:latin typeface="+mj-lt"/>
                <a:ea typeface="黑体" pitchFamily="2" charset="-122"/>
              </a:rPr>
              <a:t>中</a:t>
            </a:r>
            <a:r>
              <a:rPr lang="zh-CN" altLang="en-US" sz="2400" dirty="0">
                <a:latin typeface="+mj-lt"/>
                <a:ea typeface="黑体" pitchFamily="2" charset="-122"/>
              </a:rPr>
              <a:t>的边，从</a:t>
            </a:r>
            <a:r>
              <a:rPr lang="en-US" altLang="zh-CN" sz="2400" i="1" dirty="0">
                <a:latin typeface="+mj-lt"/>
                <a:ea typeface="黑体" pitchFamily="2" charset="-122"/>
              </a:rPr>
              <a:t>L</a:t>
            </a:r>
            <a:r>
              <a:rPr lang="zh-CN" altLang="en-US" sz="2400" dirty="0" smtClean="0">
                <a:latin typeface="+mj-lt"/>
                <a:ea typeface="黑体" pitchFamily="2" charset="-122"/>
              </a:rPr>
              <a:t>指向</a:t>
            </a:r>
            <a:endParaRPr lang="en-US" altLang="zh-CN" sz="2400" dirty="0" smtClean="0">
              <a:latin typeface="+mj-lt"/>
              <a:ea typeface="黑体" pitchFamily="2" charset="-122"/>
            </a:endParaRPr>
          </a:p>
          <a:p>
            <a:pPr marL="0" indent="0">
              <a:buNone/>
            </a:pPr>
            <a:r>
              <a:rPr lang="en-US" altLang="zh-CN" sz="2400" dirty="0">
                <a:latin typeface="+mj-lt"/>
                <a:ea typeface="黑体" pitchFamily="2" charset="-122"/>
              </a:rPr>
              <a:t> </a:t>
            </a:r>
            <a:r>
              <a:rPr lang="en-US" altLang="zh-CN" sz="2400" dirty="0" smtClean="0">
                <a:latin typeface="+mj-lt"/>
                <a:ea typeface="黑体" pitchFamily="2" charset="-122"/>
              </a:rPr>
              <a:t> </a:t>
            </a:r>
            <a:r>
              <a:rPr lang="zh-CN" altLang="en-US" sz="2400" dirty="0" smtClean="0">
                <a:latin typeface="+mj-lt"/>
                <a:ea typeface="黑体" pitchFamily="2" charset="-122"/>
              </a:rPr>
              <a:t>  </a:t>
            </a:r>
            <a:r>
              <a:rPr lang="en-US" altLang="zh-CN" sz="2400" i="1" dirty="0" smtClean="0">
                <a:latin typeface="+mj-lt"/>
                <a:ea typeface="黑体" pitchFamily="2" charset="-122"/>
              </a:rPr>
              <a:t>R</a:t>
            </a:r>
            <a:r>
              <a:rPr lang="zh-CN" altLang="en-US" sz="2400" dirty="0" smtClean="0">
                <a:latin typeface="+mj-lt"/>
                <a:ea typeface="黑体" pitchFamily="2" charset="-122"/>
              </a:rPr>
              <a:t>，</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smtClean="0">
                <a:solidFill>
                  <a:srgbClr val="C00000"/>
                </a:solidFill>
                <a:latin typeface="+mj-lt"/>
                <a:ea typeface="黑体" pitchFamily="2" charset="-122"/>
              </a:rPr>
              <a:t>    E</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smtClean="0">
              <a:latin typeface="+mj-lt"/>
              <a:ea typeface="黑体" pitchFamily="2" charset="-122"/>
            </a:endParaRPr>
          </a:p>
          <a:p>
            <a:r>
              <a:rPr lang="zh-CN" altLang="en-US" sz="2400" dirty="0" smtClean="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a:t>
            </a:r>
            <a:r>
              <a:rPr lang="en-US" altLang="zh-CN" sz="2400" i="1" dirty="0" smtClean="0">
                <a:latin typeface="+mj-lt"/>
                <a:ea typeface="黑体" pitchFamily="2" charset="-122"/>
              </a:rPr>
              <a:t>2</a:t>
            </a:r>
            <a:r>
              <a:rPr lang="zh-CN" altLang="en-US" sz="2400" i="1" dirty="0" smtClean="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en-US" altLang="zh-CN" sz="2400" i="1" dirty="0" smtClean="0">
                <a:latin typeface="+mj-lt"/>
                <a:ea typeface="黑体" pitchFamily="2" charset="-122"/>
              </a:rPr>
              <a:t>|</a:t>
            </a:r>
            <a:r>
              <a:rPr lang="zh-CN" altLang="en-US" sz="2400" dirty="0" smtClean="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xmlns="" val="27741857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dirty="0">
                <a:latin typeface="+mj-lt"/>
                <a:ea typeface="黑体" pitchFamily="2" charset="-122"/>
              </a:rPr>
              <a:t>，</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smtClean="0">
                <a:latin typeface="+mj-lt"/>
                <a:ea typeface="黑体" pitchFamily="2" charset="-122"/>
              </a:rPr>
              <a:t>f</a:t>
            </a:r>
            <a:r>
              <a:rPr lang="zh-CN" altLang="en-US" sz="2400" dirty="0">
                <a:latin typeface="+mj-lt"/>
                <a:ea typeface="黑体" pitchFamily="2" charset="-122"/>
              </a:rPr>
              <a:t>，</a:t>
            </a:r>
            <a:r>
              <a:rPr lang="zh-CN" altLang="en-US" sz="2400" dirty="0" smtClean="0">
                <a:latin typeface="+mj-lt"/>
                <a:ea typeface="黑体" pitchFamily="2" charset="-122"/>
              </a:rPr>
              <a:t>且</a:t>
            </a:r>
            <a:r>
              <a:rPr lang="en-US" altLang="zh-CN" sz="2400" i="1" dirty="0" smtClean="0">
                <a:latin typeface="+mj-lt"/>
                <a:ea typeface="黑体" pitchFamily="2" charset="-122"/>
              </a:rPr>
              <a:t>|</a:t>
            </a:r>
            <a:r>
              <a:rPr lang="en-US" altLang="zh-CN" sz="2400" i="1" dirty="0">
                <a:latin typeface="+mj-lt"/>
                <a:ea typeface="黑体" pitchFamily="2" charset="-122"/>
              </a:rPr>
              <a:t>f|=|M</a:t>
            </a:r>
            <a:r>
              <a:rPr lang="en-US" altLang="zh-CN" sz="2400" i="1" dirty="0" smtClean="0">
                <a:latin typeface="+mj-lt"/>
                <a:ea typeface="黑体" pitchFamily="2" charset="-122"/>
              </a:rPr>
              <a:t>|</a:t>
            </a:r>
            <a:r>
              <a:rPr lang="zh-CN" altLang="en-US" sz="2400" dirty="0">
                <a:latin typeface="+mj-lt"/>
                <a:ea typeface="黑体" pitchFamily="2" charset="-122"/>
              </a:rPr>
              <a:t>。</a:t>
            </a:r>
            <a:r>
              <a:rPr lang="zh-CN" altLang="en-US" sz="2400" dirty="0" smtClean="0">
                <a:latin typeface="+mj-lt"/>
                <a:ea typeface="黑体" pitchFamily="2" charset="-122"/>
              </a:rPr>
              <a:t>相反</a:t>
            </a:r>
            <a:r>
              <a:rPr lang="zh-CN" altLang="en-US" sz="2400" dirty="0">
                <a:latin typeface="+mj-lt"/>
                <a:ea typeface="黑体" pitchFamily="2" charset="-122"/>
              </a:rPr>
              <a:t>地，</a:t>
            </a:r>
            <a:r>
              <a:rPr lang="zh-CN" altLang="en-US" sz="2400" dirty="0" smtClean="0">
                <a:latin typeface="+mj-lt"/>
                <a:ea typeface="黑体" pitchFamily="2" charset="-122"/>
              </a:rPr>
              <a:t>如果 </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zh-CN" altLang="en-US" sz="2400" dirty="0">
              <a:latin typeface="+mj-lt"/>
              <a:ea typeface="黑体" pitchFamily="2" charset="-122"/>
            </a:endParaRP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xmlns="" val="385838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smtClean="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smtClean="0"/>
              <a:t>一颗</a:t>
            </a:r>
            <a:r>
              <a:rPr lang="zh-CN" altLang="en-US" sz="2400" b="1" i="1" dirty="0" smtClean="0">
                <a:solidFill>
                  <a:srgbClr val="FF0000"/>
                </a:solidFill>
              </a:rPr>
              <a:t>自由树</a:t>
            </a:r>
            <a:r>
              <a:rPr lang="zh-CN" altLang="en-US" sz="2400" b="1" dirty="0" smtClean="0"/>
              <a:t>为一个无环、</a:t>
            </a:r>
            <a:r>
              <a:rPr lang="zh-CN" altLang="en-US" sz="2400" b="1" dirty="0" smtClean="0">
                <a:solidFill>
                  <a:srgbClr val="FF0000"/>
                </a:solidFill>
              </a:rPr>
              <a:t>连通</a:t>
            </a:r>
            <a:r>
              <a:rPr lang="zh-CN" altLang="en-US" sz="2400" b="1" dirty="0" smtClean="0"/>
              <a:t>的无向图</a:t>
            </a:r>
            <a:endParaRPr lang="en-US" sz="2400" b="1" dirty="0" smtClean="0"/>
          </a:p>
          <a:p>
            <a:pPr>
              <a:lnSpc>
                <a:spcPct val="90000"/>
              </a:lnSpc>
            </a:pPr>
            <a:r>
              <a:rPr lang="zh-CN" altLang="en-US" sz="2400" b="1" dirty="0" smtClean="0"/>
              <a:t>一个</a:t>
            </a:r>
            <a:r>
              <a:rPr lang="zh-CN" altLang="en-US" sz="2400" b="1" i="1" dirty="0" smtClean="0">
                <a:solidFill>
                  <a:srgbClr val="FF0000"/>
                </a:solidFill>
              </a:rPr>
              <a:t>森林</a:t>
            </a:r>
            <a:r>
              <a:rPr lang="zh-CN" altLang="en-US" sz="2400" b="1" dirty="0" smtClean="0"/>
              <a:t>为一个无环无向图</a:t>
            </a:r>
            <a:endParaRPr lang="en-US" sz="2400" b="1" dirty="0" smtClean="0"/>
          </a:p>
          <a:p>
            <a:pPr>
              <a:lnSpc>
                <a:spcPct val="90000"/>
              </a:lnSpc>
            </a:pPr>
            <a:r>
              <a:rPr lang="zh-CN" altLang="en-US" sz="2400" b="1" dirty="0" smtClean="0"/>
              <a:t>一颗</a:t>
            </a:r>
            <a:r>
              <a:rPr lang="zh-CN" altLang="en-US" sz="2400" b="1" i="1" dirty="0" smtClean="0">
                <a:solidFill>
                  <a:srgbClr val="FF0000"/>
                </a:solidFill>
              </a:rPr>
              <a:t>有根树</a:t>
            </a:r>
            <a:r>
              <a:rPr lang="zh-CN" altLang="en-US" sz="2400" b="1" dirty="0" smtClean="0"/>
              <a:t>指的是树中有一个节点被设置为</a:t>
            </a:r>
            <a:r>
              <a:rPr lang="zh-CN" altLang="en-US" sz="2400" b="1" i="1" dirty="0" smtClean="0">
                <a:solidFill>
                  <a:srgbClr val="FF0000"/>
                </a:solidFill>
              </a:rPr>
              <a:t>根节点</a:t>
            </a:r>
            <a:endParaRPr lang="en-US" sz="2400" b="1" i="1" dirty="0" smtClean="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45938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smtClean="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smtClean="0"/>
              <a:t>令</a:t>
            </a:r>
            <a:r>
              <a:rPr lang="en-US" sz="2400" b="1" i="1" dirty="0" smtClean="0"/>
              <a:t>G </a:t>
            </a:r>
            <a:r>
              <a:rPr lang="en-US" sz="2400" b="1" dirty="0" smtClean="0"/>
              <a:t>= (</a:t>
            </a:r>
            <a:r>
              <a:rPr lang="en-US" sz="2400" b="1" i="1" dirty="0" smtClean="0"/>
              <a:t>V</a:t>
            </a:r>
            <a:r>
              <a:rPr lang="en-US" sz="2400" b="1" dirty="0" smtClean="0"/>
              <a:t>, </a:t>
            </a:r>
            <a:r>
              <a:rPr lang="en-US" sz="2400" b="1" i="1" dirty="0" smtClean="0"/>
              <a:t>E</a:t>
            </a:r>
            <a:r>
              <a:rPr lang="en-US" sz="2400" b="1" dirty="0" smtClean="0"/>
              <a:t> ) </a:t>
            </a:r>
            <a:r>
              <a:rPr lang="zh-CN" altLang="en-US" sz="2400" b="1" dirty="0" smtClean="0"/>
              <a:t>为一个无向图</a:t>
            </a:r>
            <a:endParaRPr lang="en-US" sz="2400" b="1" dirty="0" smtClean="0"/>
          </a:p>
          <a:p>
            <a:pPr>
              <a:lnSpc>
                <a:spcPct val="90000"/>
              </a:lnSpc>
            </a:pPr>
            <a:r>
              <a:rPr lang="zh-CN" altLang="en-US" sz="2400" b="1" dirty="0" smtClean="0"/>
              <a:t>如果</a:t>
            </a:r>
            <a:r>
              <a:rPr lang="en-US" altLang="zh-CN" sz="2400" b="1" dirty="0" smtClean="0"/>
              <a:t>G</a:t>
            </a:r>
            <a:r>
              <a:rPr lang="zh-CN" altLang="en-US" sz="2400" b="1" dirty="0" smtClean="0"/>
              <a:t>是一颗树，则满足以下性质：</a:t>
            </a:r>
            <a:endParaRPr lang="en-US" sz="2400" b="1" dirty="0" smtClean="0"/>
          </a:p>
          <a:p>
            <a:pPr marL="0" indent="0">
              <a:lnSpc>
                <a:spcPct val="90000"/>
              </a:lnSpc>
              <a:buNone/>
            </a:pPr>
            <a:r>
              <a:rPr lang="en-US" sz="2400" b="1" dirty="0" smtClean="0"/>
              <a:t>    1. </a:t>
            </a:r>
            <a:r>
              <a:rPr lang="en-US" sz="2400" b="1" i="1" dirty="0" smtClean="0"/>
              <a:t>G</a:t>
            </a:r>
            <a:r>
              <a:rPr lang="zh-CN" altLang="en-US" sz="2400" b="1" dirty="0" smtClean="0"/>
              <a:t>是无环连通图</a:t>
            </a:r>
            <a:r>
              <a:rPr lang="en-US" sz="2400" b="1" dirty="0" smtClean="0"/>
              <a:t>.</a:t>
            </a:r>
            <a:endParaRPr lang="en-US" sz="2400" b="1" dirty="0"/>
          </a:p>
          <a:p>
            <a:pPr marL="640080">
              <a:lnSpc>
                <a:spcPct val="90000"/>
              </a:lnSpc>
              <a:buFont typeface="Wingdings" charset="2"/>
              <a:buNone/>
            </a:pPr>
            <a:r>
              <a:rPr lang="en-US" sz="2400" b="1" dirty="0" smtClean="0"/>
              <a:t>2. </a:t>
            </a:r>
            <a:r>
              <a:rPr lang="en-US" sz="2400" b="1" i="1" dirty="0" smtClean="0"/>
              <a:t>G</a:t>
            </a:r>
            <a:r>
              <a:rPr lang="zh-CN" altLang="en-US" sz="2400" b="1" dirty="0" smtClean="0"/>
              <a:t>中的任意</a:t>
            </a:r>
            <a:r>
              <a:rPr lang="en-US" altLang="zh-CN" sz="2400" b="1" dirty="0" smtClean="0"/>
              <a:t>2</a:t>
            </a:r>
            <a:r>
              <a:rPr lang="zh-CN" altLang="en-US" sz="2400" b="1" dirty="0" smtClean="0"/>
              <a:t>个节点都有唯一的连通路径连通</a:t>
            </a:r>
            <a:r>
              <a:rPr lang="en-US" sz="2400" b="1" dirty="0" smtClean="0"/>
              <a:t> </a:t>
            </a:r>
          </a:p>
          <a:p>
            <a:pPr marL="640080">
              <a:lnSpc>
                <a:spcPct val="90000"/>
              </a:lnSpc>
              <a:buFont typeface="Wingdings" charset="2"/>
              <a:buNone/>
            </a:pPr>
            <a:r>
              <a:rPr lang="en-US" sz="2400" b="1" dirty="0" smtClean="0"/>
              <a:t>3. </a:t>
            </a:r>
            <a:r>
              <a:rPr lang="zh-CN" altLang="en-US" sz="2400" b="1" dirty="0" smtClean="0"/>
              <a:t>是连通的，但是从</a:t>
            </a:r>
            <a:r>
              <a:rPr lang="en-US" altLang="zh-CN" sz="2400" b="1" dirty="0" smtClean="0"/>
              <a:t>G</a:t>
            </a:r>
            <a:r>
              <a:rPr lang="zh-CN" altLang="en-US" sz="2400" b="1" dirty="0" smtClean="0"/>
              <a:t>中删除任意一条边后</a:t>
            </a:r>
            <a:r>
              <a:rPr lang="en-US" altLang="zh-CN" sz="2400" b="1" dirty="0" smtClean="0"/>
              <a:t>G</a:t>
            </a:r>
            <a:r>
              <a:rPr lang="zh-CN" altLang="en-US" sz="2400" b="1" dirty="0" smtClean="0"/>
              <a:t>都将不连通</a:t>
            </a:r>
            <a:r>
              <a:rPr lang="en-US" sz="2400" b="1" dirty="0" smtClean="0"/>
              <a:t> </a:t>
            </a:r>
          </a:p>
          <a:p>
            <a:pPr marL="640080">
              <a:lnSpc>
                <a:spcPct val="90000"/>
              </a:lnSpc>
              <a:buFont typeface="Wingdings" charset="2"/>
              <a:buNone/>
            </a:pPr>
            <a:r>
              <a:rPr lang="en-US" sz="2400" b="1" dirty="0" smtClean="0"/>
              <a:t>4.</a:t>
            </a:r>
            <a:r>
              <a:rPr lang="en-US" altLang="zh-CN" sz="2400" b="1" i="1" dirty="0"/>
              <a:t> G</a:t>
            </a:r>
            <a:r>
              <a:rPr lang="zh-CN" altLang="en-US" sz="2400" b="1" dirty="0" smtClean="0"/>
              <a:t>是</a:t>
            </a:r>
            <a:r>
              <a:rPr lang="zh-CN" altLang="en-US" sz="2400" b="1" dirty="0"/>
              <a:t>连通</a:t>
            </a:r>
            <a:r>
              <a:rPr lang="zh-CN" altLang="en-US" sz="2400" b="1" dirty="0" smtClean="0"/>
              <a:t>的，且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endParaRPr lang="en-US" sz="2400" b="1" dirty="0"/>
          </a:p>
          <a:p>
            <a:pPr marL="640080">
              <a:lnSpc>
                <a:spcPct val="90000"/>
              </a:lnSpc>
              <a:buFont typeface="Wingdings" charset="2"/>
              <a:buNone/>
            </a:pPr>
            <a:r>
              <a:rPr lang="en-US" sz="2400" b="1" dirty="0" smtClean="0"/>
              <a:t>5. </a:t>
            </a:r>
            <a:r>
              <a:rPr lang="en-US" sz="2400" b="1" i="1" dirty="0" smtClean="0"/>
              <a:t>G</a:t>
            </a:r>
            <a:r>
              <a:rPr lang="zh-CN" altLang="en-US" sz="2400" b="1" dirty="0" smtClean="0"/>
              <a:t>是无环的</a:t>
            </a:r>
            <a:r>
              <a:rPr lang="en-US" sz="2400" b="1" i="1" dirty="0" smtClean="0"/>
              <a:t> </a:t>
            </a:r>
            <a:r>
              <a:rPr lang="zh-CN" altLang="en-US" sz="2400" b="1" dirty="0" smtClean="0"/>
              <a:t>，且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p>
          <a:p>
            <a:pPr marL="640080" indent="-347472">
              <a:lnSpc>
                <a:spcPct val="90000"/>
              </a:lnSpc>
              <a:buNone/>
            </a:pPr>
            <a:r>
              <a:rPr lang="en-US" sz="2400" b="1" dirty="0" smtClean="0"/>
              <a:t>6.</a:t>
            </a:r>
            <a:r>
              <a:rPr lang="en-US" sz="2400" b="1" i="1" dirty="0" smtClean="0"/>
              <a:t> G</a:t>
            </a:r>
            <a:r>
              <a:rPr lang="zh-CN" altLang="en-US" sz="2400" b="1" dirty="0" smtClean="0"/>
              <a:t>是无环的，但是如果任意加一条边至</a:t>
            </a:r>
            <a:r>
              <a:rPr lang="en-US" altLang="zh-CN" sz="2400" b="1" dirty="0" smtClean="0"/>
              <a:t>G</a:t>
            </a:r>
            <a:r>
              <a:rPr lang="zh-CN" altLang="en-US" sz="2400" b="1" dirty="0" smtClean="0"/>
              <a:t>中，则会在</a:t>
            </a:r>
            <a:r>
              <a:rPr lang="en-US" altLang="zh-CN" sz="2400" b="1" dirty="0" smtClean="0"/>
              <a:t>G</a:t>
            </a:r>
            <a:r>
              <a:rPr lang="zh-CN" altLang="en-US" sz="2400" b="1" dirty="0" smtClean="0"/>
              <a:t>中生成一个有环</a:t>
            </a:r>
            <a:endParaRPr lang="en-US" sz="2400" b="1" dirty="0" smtClean="0"/>
          </a:p>
        </p:txBody>
      </p:sp>
    </p:spTree>
    <p:extLst>
      <p:ext uri="{BB962C8B-B14F-4D97-AF65-F5344CB8AC3E}">
        <p14:creationId xmlns:p14="http://schemas.microsoft.com/office/powerpoint/2010/main" xmlns=""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smtClean="0">
                <a:solidFill>
                  <a:srgbClr val="0000CC"/>
                </a:solidFill>
              </a:rPr>
              <a:t>图的实现</a:t>
            </a:r>
            <a:r>
              <a:rPr lang="en-US" sz="3500" b="1" dirty="0" smtClean="0">
                <a:solidFill>
                  <a:srgbClr val="0000CC"/>
                </a:solidFill>
              </a:rPr>
              <a:t>: </a:t>
            </a:r>
            <a:r>
              <a:rPr lang="zh-CN" altLang="en-US" sz="3500" b="1" dirty="0" smtClean="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smtClean="0">
                <a:solidFill>
                  <a:srgbClr val="FF0000"/>
                </a:solidFill>
              </a:rPr>
              <a:t>无向图</a:t>
            </a:r>
            <a:endParaRPr lang="zh-CN" altLang="en-US" b="1" i="1" dirty="0">
              <a:solidFill>
                <a:srgbClr val="FF0000"/>
              </a:solidFill>
            </a:endParaRP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xmlns="" val="164642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i="1" dirty="0" smtClean="0">
                <a:solidFill>
                  <a:srgbClr val="FF0000"/>
                </a:solidFill>
              </a:rPr>
              <a:t>变形</a:t>
            </a:r>
            <a:r>
              <a:rPr lang="en-US" sz="2000" i="1" dirty="0" smtClean="0">
                <a:solidFill>
                  <a:srgbClr val="FF0000"/>
                </a:solidFill>
              </a:rPr>
              <a:t>: </a:t>
            </a:r>
            <a:r>
              <a:rPr lang="zh-CN" altLang="en-US" sz="2000" i="1" dirty="0" smtClean="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smtClean="0">
                <a:solidFill>
                  <a:srgbClr val="FF0000"/>
                </a:solidFill>
              </a:rPr>
              <a:t>有向图</a:t>
            </a:r>
            <a:endParaRPr lang="en-US" sz="2400" b="1" i="1" kern="0" dirty="0" smtClean="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xmlns="" val="3644020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smtClean="0"/>
              <a:t>: </a:t>
            </a:r>
          </a:p>
          <a:p>
            <a:pPr lvl="1">
              <a:lnSpc>
                <a:spcPct val="90000"/>
              </a:lnSpc>
            </a:pPr>
            <a:r>
              <a:rPr lang="zh-CN" altLang="en-US" sz="2200" b="1" dirty="0" smtClean="0"/>
              <a:t>对于稀疏图，可以节约空间</a:t>
            </a:r>
            <a:r>
              <a:rPr lang="zh-CN" altLang="en-US" sz="2200" b="1" dirty="0"/>
              <a:t>；</a:t>
            </a:r>
            <a:r>
              <a:rPr lang="en-US" sz="2200" b="1" dirty="0" smtClean="0"/>
              <a:t> </a:t>
            </a:r>
            <a:r>
              <a:rPr lang="zh-CN" altLang="en-US" sz="2200" b="1" dirty="0" smtClean="0"/>
              <a:t>现实中，大多数为稀疏图</a:t>
            </a:r>
            <a:endParaRPr lang="en-US" altLang="zh-CN" sz="2200" b="1" dirty="0" smtClean="0"/>
          </a:p>
          <a:p>
            <a:pPr lvl="1">
              <a:lnSpc>
                <a:spcPct val="90000"/>
              </a:lnSpc>
            </a:pPr>
            <a:r>
              <a:rPr lang="zh-CN" altLang="en-US" sz="2200" b="1" dirty="0" smtClean="0"/>
              <a:t>访问一个节点</a:t>
            </a:r>
            <a:r>
              <a:rPr lang="en-US" altLang="zh-CN" sz="2200" b="1" i="1" dirty="0" smtClean="0"/>
              <a:t>v</a:t>
            </a:r>
            <a:r>
              <a:rPr lang="zh-CN" altLang="en-US" sz="2200" b="1" dirty="0" smtClean="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smtClean="0"/>
              <a:t>))</a:t>
            </a:r>
            <a:r>
              <a:rPr lang="zh-CN" altLang="en-US" sz="2200" b="1" dirty="0" smtClean="0"/>
              <a:t>的复杂度</a:t>
            </a:r>
            <a:endParaRPr lang="en-US" altLang="zh-CN" sz="2200" b="1" dirty="0"/>
          </a:p>
          <a:p>
            <a:pPr lvl="1">
              <a:lnSpc>
                <a:spcPct val="90000"/>
              </a:lnSpc>
            </a:pPr>
            <a:endParaRPr lang="en-US" sz="2200" b="1" dirty="0" smtClean="0"/>
          </a:p>
          <a:p>
            <a:pPr>
              <a:lnSpc>
                <a:spcPct val="90000"/>
              </a:lnSpc>
            </a:pPr>
            <a:endParaRPr lang="en-US" altLang="zh-CN" sz="2400"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判断边</a:t>
            </a:r>
            <a:r>
              <a:rPr lang="en-US" sz="2200" b="1" dirty="0" smtClean="0"/>
              <a:t>(</a:t>
            </a:r>
            <a:r>
              <a:rPr lang="en-US" sz="2200" b="1" i="1" dirty="0" smtClean="0"/>
              <a:t>v</a:t>
            </a:r>
            <a:r>
              <a:rPr lang="en-US" sz="2200" b="1" dirty="0" smtClean="0"/>
              <a:t>, </a:t>
            </a:r>
            <a:r>
              <a:rPr lang="en-US" sz="2200" b="1" i="1" dirty="0" smtClean="0"/>
              <a:t>u</a:t>
            </a:r>
            <a:r>
              <a:rPr lang="en-US" sz="2200" b="1" dirty="0" smtClean="0"/>
              <a:t>)</a:t>
            </a:r>
            <a:r>
              <a:rPr lang="zh-CN" altLang="en-US" sz="2200" b="1" dirty="0" smtClean="0"/>
              <a:t>是否存在时比较耗时，复杂度为</a:t>
            </a:r>
            <a:r>
              <a:rPr lang="en-US" altLang="zh-CN" sz="2200" b="1" i="1" dirty="0" smtClean="0">
                <a:sym typeface="Symbol"/>
              </a:rPr>
              <a:t>O</a:t>
            </a:r>
            <a:r>
              <a:rPr lang="en-US" altLang="zh-CN" sz="2200" b="1" dirty="0" smtClean="0"/>
              <a:t>(degree(</a:t>
            </a:r>
            <a:r>
              <a:rPr lang="en-US" altLang="zh-CN" sz="2200" b="1" i="1" dirty="0" smtClean="0"/>
              <a:t>v</a:t>
            </a:r>
            <a:r>
              <a:rPr lang="en-US" altLang="zh-CN" sz="2200" b="1" dirty="0" smtClean="0"/>
              <a:t>))</a:t>
            </a:r>
            <a:endParaRPr lang="en-US" altLang="zh-CN" sz="2200" b="1" dirty="0"/>
          </a:p>
          <a:p>
            <a:pPr lvl="1">
              <a:lnSpc>
                <a:spcPct val="90000"/>
              </a:lnSpc>
            </a:pPr>
            <a:r>
              <a:rPr lang="zh-CN" altLang="en-US" sz="2200" b="1" dirty="0" smtClean="0"/>
              <a:t>矩阵运算时不太方便</a:t>
            </a:r>
            <a:endParaRPr lang="en-US" sz="2200" b="1" dirty="0" smtClean="0"/>
          </a:p>
        </p:txBody>
      </p:sp>
    </p:spTree>
    <p:extLst>
      <p:ext uri="{BB962C8B-B14F-4D97-AF65-F5344CB8AC3E}">
        <p14:creationId xmlns:p14="http://schemas.microsoft.com/office/powerpoint/2010/main" xmlns=""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smtClean="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8458200" cy="5029201"/>
          </a:xfrm>
        </p:spPr>
        <p:txBody>
          <a:bodyPr>
            <a:normAutofit fontScale="85000" lnSpcReduction="20000"/>
          </a:bodyPr>
          <a:lstStyle/>
          <a:p>
            <a:r>
              <a:rPr lang="zh-CN" altLang="en-US" sz="2400" b="1" dirty="0" smtClean="0"/>
              <a:t>图的基本概念</a:t>
            </a:r>
            <a:endParaRPr lang="en-US" sz="2400" b="1" dirty="0" smtClean="0"/>
          </a:p>
          <a:p>
            <a:r>
              <a:rPr lang="zh-CN" altLang="en-US" sz="2400" b="1" dirty="0" smtClean="0"/>
              <a:t>图的实现</a:t>
            </a:r>
            <a:endParaRPr lang="en-US" sz="2400" b="1" dirty="0" smtClean="0"/>
          </a:p>
          <a:p>
            <a:pPr lvl="1"/>
            <a:r>
              <a:rPr lang="zh-CN" altLang="en-US" sz="2200" b="1" dirty="0" smtClean="0"/>
              <a:t>邻接表</a:t>
            </a:r>
            <a:endParaRPr lang="en-US" sz="2200" b="1" dirty="0" smtClean="0"/>
          </a:p>
          <a:p>
            <a:pPr lvl="1"/>
            <a:r>
              <a:rPr lang="zh-CN" altLang="en-US" sz="2200" b="1" dirty="0" smtClean="0"/>
              <a:t>邻接矩阵</a:t>
            </a:r>
            <a:endParaRPr lang="en-US" sz="2200" b="1" dirty="0" smtClean="0"/>
          </a:p>
          <a:p>
            <a:r>
              <a:rPr lang="zh-CN" altLang="en-US" sz="2400" b="1" dirty="0" smtClean="0"/>
              <a:t>图的遍历</a:t>
            </a:r>
            <a:endParaRPr lang="en-US" sz="2400" b="1" dirty="0"/>
          </a:p>
          <a:p>
            <a:pPr lvl="1"/>
            <a:r>
              <a:rPr lang="zh-CN" altLang="en-US" sz="2200" b="1" dirty="0" smtClean="0"/>
              <a:t>广度优先搜索</a:t>
            </a:r>
            <a:endParaRPr lang="en-US" sz="2200" b="1" dirty="0" smtClean="0"/>
          </a:p>
          <a:p>
            <a:pPr lvl="1"/>
            <a:r>
              <a:rPr lang="zh-CN" altLang="en-US" sz="2200" b="1" dirty="0" smtClean="0"/>
              <a:t>深度优先搜索</a:t>
            </a:r>
            <a:endParaRPr lang="en-US" sz="2200" b="1" dirty="0" smtClean="0"/>
          </a:p>
          <a:p>
            <a:pPr lvl="1"/>
            <a:r>
              <a:rPr lang="zh-CN" altLang="en-US" sz="2200" b="1" dirty="0" smtClean="0"/>
              <a:t>拓扑排序</a:t>
            </a:r>
            <a:endParaRPr lang="en-US" altLang="zh-CN" sz="2200" b="1" dirty="0" smtClean="0"/>
          </a:p>
          <a:p>
            <a:pPr lvl="1"/>
            <a:r>
              <a:rPr lang="zh-CN" altLang="en-US" sz="2000" b="1" dirty="0"/>
              <a:t>强连通</a:t>
            </a:r>
            <a:r>
              <a:rPr lang="zh-CN" altLang="en-US" sz="2000" b="1" dirty="0" smtClean="0"/>
              <a:t>分支</a:t>
            </a:r>
            <a:endParaRPr lang="en-US" sz="2200" b="1" dirty="0" smtClean="0"/>
          </a:p>
          <a:p>
            <a:r>
              <a:rPr lang="zh-CN" altLang="en-US" sz="2400" b="1" dirty="0" smtClean="0"/>
              <a:t>最小生成树算法</a:t>
            </a:r>
            <a:endParaRPr lang="en-US" altLang="zh-CN" sz="2400" b="1" dirty="0" smtClean="0"/>
          </a:p>
          <a:p>
            <a:pPr lvl="1"/>
            <a:r>
              <a:rPr lang="en-US" altLang="zh-CN" sz="2000" b="1" dirty="0" err="1"/>
              <a:t>Kruskal</a:t>
            </a:r>
            <a:r>
              <a:rPr lang="zh-CN" altLang="en-US" sz="2000" b="1" dirty="0"/>
              <a:t>算法</a:t>
            </a:r>
            <a:endParaRPr lang="en-US" altLang="zh-CN" sz="2000" b="1" dirty="0"/>
          </a:p>
          <a:p>
            <a:pPr lvl="1"/>
            <a:r>
              <a:rPr lang="en-US" altLang="zh-CN" sz="2000" b="1" dirty="0"/>
              <a:t>Prim</a:t>
            </a:r>
            <a:r>
              <a:rPr lang="zh-CN" altLang="en-US" sz="2000" b="1" dirty="0"/>
              <a:t>算法</a:t>
            </a:r>
            <a:endParaRPr lang="en-US" altLang="zh-CN" sz="2000" b="1" dirty="0"/>
          </a:p>
          <a:p>
            <a:r>
              <a:rPr lang="zh-CN" altLang="en-US" sz="2400" b="1" dirty="0" smtClean="0"/>
              <a:t>网络流算法</a:t>
            </a:r>
            <a:endParaRPr lang="en-US" altLang="zh-CN" sz="2400" b="1" dirty="0" smtClean="0"/>
          </a:p>
          <a:p>
            <a:pPr lvl="1"/>
            <a:r>
              <a:rPr lang="zh-CN" altLang="en-US" sz="2000" b="1" dirty="0"/>
              <a:t>流网络</a:t>
            </a:r>
            <a:endParaRPr lang="en-US" altLang="zh-CN" sz="2000" b="1" dirty="0"/>
          </a:p>
          <a:p>
            <a:pPr lvl="1"/>
            <a:r>
              <a:rPr lang="en-US" altLang="zh-CN" sz="2000" b="1" dirty="0"/>
              <a:t>Ford-Fulkerson</a:t>
            </a:r>
            <a:r>
              <a:rPr lang="zh-CN" altLang="en-US" sz="2000" b="1" dirty="0"/>
              <a:t>方法</a:t>
            </a:r>
            <a:endParaRPr lang="en-US" altLang="zh-CN" sz="2000" b="1" dirty="0"/>
          </a:p>
          <a:p>
            <a:pPr lvl="1"/>
            <a:r>
              <a:rPr lang="en-US" altLang="zh-CN" sz="2000" b="1" dirty="0"/>
              <a:t>Edmonds-Karp</a:t>
            </a:r>
            <a:r>
              <a:rPr lang="zh-CN" altLang="en-US" sz="2000" b="1" dirty="0"/>
              <a:t>算法</a:t>
            </a:r>
          </a:p>
          <a:p>
            <a:pPr lvl="1"/>
            <a:r>
              <a:rPr lang="zh-CN" altLang="en-US" sz="2000" b="1" dirty="0"/>
              <a:t>最大二分匹配</a:t>
            </a:r>
          </a:p>
          <a:p>
            <a:endParaRPr lang="en-US" sz="2400" b="1" dirty="0"/>
          </a:p>
        </p:txBody>
      </p:sp>
    </p:spTree>
    <p:extLst>
      <p:ext uri="{BB962C8B-B14F-4D97-AF65-F5344CB8AC3E}">
        <p14:creationId xmlns:p14="http://schemas.microsoft.com/office/powerpoint/2010/main" xmlns="" val="4294793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无向图</a:t>
            </a:r>
            <a:endParaRPr lang="en-US" sz="2400" b="1" i="1" dirty="0" smtClean="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smtClean="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1788444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有向图</a:t>
            </a:r>
            <a:endParaRPr lang="en-US" sz="2400" b="1" dirty="0" smtClean="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4234436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smtClean="0"/>
              <a:t>优点</a:t>
            </a:r>
            <a:r>
              <a:rPr lang="en-US" sz="2400" b="1" dirty="0" smtClean="0"/>
              <a:t>:</a:t>
            </a:r>
          </a:p>
          <a:p>
            <a:pPr lvl="1">
              <a:lnSpc>
                <a:spcPct val="90000"/>
              </a:lnSpc>
            </a:pPr>
            <a:r>
              <a:rPr lang="zh-CN" altLang="en-US" sz="2200" b="1" dirty="0" smtClean="0"/>
              <a:t>对于稠密图可以节约空间（邻接表需要存指针）</a:t>
            </a:r>
            <a:endParaRPr lang="en-US" sz="2200" b="1" dirty="0" smtClean="0"/>
          </a:p>
          <a:p>
            <a:pPr lvl="1">
              <a:lnSpc>
                <a:spcPct val="90000"/>
              </a:lnSpc>
            </a:pPr>
            <a:r>
              <a:rPr lang="zh-CN" altLang="en-US" sz="2200" b="1" dirty="0" smtClean="0"/>
              <a:t>查询是否边</a:t>
            </a:r>
            <a:r>
              <a:rPr lang="en-US" sz="2200" b="1" dirty="0" smtClean="0"/>
              <a:t>(</a:t>
            </a:r>
            <a:r>
              <a:rPr lang="en-US" sz="2200" b="1" i="1" dirty="0"/>
              <a:t>i</a:t>
            </a:r>
            <a:r>
              <a:rPr lang="en-US" sz="2200" b="1" dirty="0" smtClean="0"/>
              <a:t>, </a:t>
            </a:r>
            <a:r>
              <a:rPr lang="en-US" sz="2200" b="1" i="1" dirty="0"/>
              <a:t>j</a:t>
            </a:r>
            <a:r>
              <a:rPr lang="en-US" sz="2200" b="1" dirty="0" smtClean="0"/>
              <a:t>)</a:t>
            </a:r>
            <a:r>
              <a:rPr lang="zh-CN" altLang="en-US" sz="2200" b="1" dirty="0" smtClean="0"/>
              <a:t>存在的复杂度为</a:t>
            </a:r>
            <a:r>
              <a:rPr lang="en-US" altLang="zh-CN" sz="2200" b="1" dirty="0">
                <a:sym typeface="Symbol"/>
              </a:rPr>
              <a:t></a:t>
            </a:r>
            <a:r>
              <a:rPr lang="en-US" altLang="zh-CN" sz="2200" b="1" dirty="0">
                <a:sym typeface="Symbol" pitchFamily="18" charset="2"/>
              </a:rPr>
              <a:t>(1</a:t>
            </a:r>
            <a:r>
              <a:rPr lang="en-US" altLang="zh-CN" sz="2200" b="1" dirty="0" smtClean="0">
                <a:sym typeface="Symbol" pitchFamily="18" charset="2"/>
              </a:rPr>
              <a:t>)</a:t>
            </a:r>
          </a:p>
          <a:p>
            <a:pPr lvl="1">
              <a:lnSpc>
                <a:spcPct val="90000"/>
              </a:lnSpc>
            </a:pPr>
            <a:r>
              <a:rPr lang="zh-CN" altLang="en-US" sz="2200" b="1" dirty="0" smtClean="0">
                <a:sym typeface="Symbol" pitchFamily="18" charset="2"/>
              </a:rPr>
              <a:t>矩阵运算比较方便</a:t>
            </a:r>
            <a:endParaRPr lang="en-US" sz="2200" b="1" dirty="0" smtClean="0"/>
          </a:p>
          <a:p>
            <a:pPr lvl="1">
              <a:lnSpc>
                <a:spcPct val="10000"/>
              </a:lnSpc>
            </a:pPr>
            <a:endParaRPr lang="en-US"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访问节点</a:t>
            </a:r>
            <a:r>
              <a:rPr lang="en-US" altLang="zh-CN" sz="2200" b="1" i="1" dirty="0"/>
              <a:t>v</a:t>
            </a:r>
            <a:r>
              <a:rPr lang="zh-CN" altLang="en-US" sz="2200" b="1" dirty="0" smtClean="0"/>
              <a:t>的所有邻居的复杂度为</a:t>
            </a:r>
            <a:r>
              <a:rPr lang="en-US" altLang="zh-CN" sz="2200" b="1" dirty="0">
                <a:sym typeface="Symbol"/>
              </a:rPr>
              <a:t></a:t>
            </a:r>
            <a:r>
              <a:rPr lang="en-US" altLang="zh-CN" sz="2200" b="1" dirty="0"/>
              <a:t>(|</a:t>
            </a:r>
            <a:r>
              <a:rPr lang="en-US" altLang="zh-CN" sz="2200" b="1" i="1" dirty="0"/>
              <a:t>V </a:t>
            </a:r>
            <a:r>
              <a:rPr lang="en-US" altLang="zh-CN" sz="2200" b="1" dirty="0" smtClean="0"/>
              <a:t>|)</a:t>
            </a:r>
            <a:endParaRPr lang="en-US" altLang="zh-CN" sz="2200" b="1" dirty="0"/>
          </a:p>
          <a:p>
            <a:pPr lvl="1">
              <a:lnSpc>
                <a:spcPct val="90000"/>
              </a:lnSpc>
            </a:pPr>
            <a:r>
              <a:rPr lang="zh-CN" altLang="en-US" sz="2200" b="1" dirty="0" smtClean="0"/>
              <a:t>对于稀疏图，非常耗空间</a:t>
            </a:r>
            <a:r>
              <a:rPr lang="en-US" sz="2200" b="1" dirty="0" smtClean="0"/>
              <a:t> </a:t>
            </a:r>
          </a:p>
        </p:txBody>
      </p:sp>
    </p:spTree>
    <p:extLst>
      <p:ext uri="{BB962C8B-B14F-4D97-AF65-F5344CB8AC3E}">
        <p14:creationId xmlns:p14="http://schemas.microsoft.com/office/powerpoint/2010/main" xmlns=""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smtClean="0">
                <a:solidFill>
                  <a:srgbClr val="0000CC"/>
                </a:solidFill>
              </a:rPr>
              <a:t>图的遍历</a:t>
            </a:r>
            <a:endParaRPr lang="en-US" sz="3600" dirty="0" smtClean="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smtClean="0"/>
              <a:t>图的一些算法问题</a:t>
            </a:r>
            <a:r>
              <a:rPr lang="en-US" sz="2600" b="1" dirty="0" smtClean="0"/>
              <a:t>:</a:t>
            </a:r>
          </a:p>
          <a:p>
            <a:r>
              <a:rPr lang="en-US" sz="2400" b="1" i="1" dirty="0" smtClean="0"/>
              <a:t>G</a:t>
            </a:r>
            <a:r>
              <a:rPr lang="zh-CN" altLang="en-US" sz="2400" b="1" dirty="0" smtClean="0"/>
              <a:t>是否连通</a:t>
            </a:r>
            <a:r>
              <a:rPr lang="en-US" sz="2400" b="1" dirty="0" smtClean="0"/>
              <a:t>?</a:t>
            </a:r>
          </a:p>
          <a:p>
            <a:r>
              <a:rPr lang="en-US" sz="2400" b="1" i="1" dirty="0" smtClean="0"/>
              <a:t>G</a:t>
            </a:r>
            <a:r>
              <a:rPr lang="zh-CN" altLang="en-US" sz="2400" b="1" dirty="0" smtClean="0"/>
              <a:t>是否包含一个环</a:t>
            </a:r>
            <a:r>
              <a:rPr lang="en-US" sz="2400" b="1" dirty="0" smtClean="0"/>
              <a:t>?</a:t>
            </a:r>
          </a:p>
          <a:p>
            <a:r>
              <a:rPr lang="en-US" sz="2400" b="1" i="1" dirty="0" smtClean="0"/>
              <a:t>G</a:t>
            </a:r>
            <a:r>
              <a:rPr lang="zh-CN" altLang="en-US" sz="2400" b="1" dirty="0" smtClean="0"/>
              <a:t>是否为一颗树</a:t>
            </a:r>
            <a:r>
              <a:rPr lang="en-US" sz="2400" b="1" dirty="0" smtClean="0"/>
              <a:t>?</a:t>
            </a:r>
          </a:p>
          <a:p>
            <a:r>
              <a:rPr lang="en-US" sz="2400" b="1" i="1" dirty="0" smtClean="0"/>
              <a:t>G</a:t>
            </a:r>
            <a:r>
              <a:rPr lang="zh-CN" altLang="en-US" sz="2400" b="1" dirty="0" smtClean="0"/>
              <a:t>是否是二分图</a:t>
            </a:r>
            <a:r>
              <a:rPr lang="en-US" sz="2400" b="1" dirty="0" smtClean="0"/>
              <a:t>?</a:t>
            </a:r>
          </a:p>
          <a:p>
            <a:r>
              <a:rPr lang="zh-CN" altLang="en-US" sz="2400" b="1" dirty="0" smtClean="0"/>
              <a:t>寻找图的连通分支</a:t>
            </a:r>
            <a:endParaRPr lang="en-US" sz="2400" b="1" dirty="0" smtClean="0"/>
          </a:p>
          <a:p>
            <a:r>
              <a:rPr lang="zh-CN" altLang="en-US" sz="2400" b="1" dirty="0" smtClean="0"/>
              <a:t>拓扑排序</a:t>
            </a:r>
            <a:endParaRPr lang="en-US" altLang="zh-CN" sz="2400" b="1" dirty="0" smtClean="0"/>
          </a:p>
          <a:p>
            <a:r>
              <a:rPr lang="zh-CN" altLang="en-US" sz="2400" b="1" dirty="0"/>
              <a:t>有向图</a:t>
            </a:r>
            <a:r>
              <a:rPr lang="en-US" sz="2400" b="1" i="1" dirty="0" smtClean="0"/>
              <a:t>G</a:t>
            </a:r>
            <a:r>
              <a:rPr lang="en-US" sz="2400" b="1" dirty="0" smtClean="0"/>
              <a:t> </a:t>
            </a:r>
            <a:r>
              <a:rPr lang="zh-CN" altLang="en-US" sz="2400" b="1" dirty="0" smtClean="0"/>
              <a:t>是否强连通</a:t>
            </a:r>
            <a:r>
              <a:rPr lang="en-US" sz="2400" b="1" dirty="0" smtClean="0"/>
              <a:t>?</a:t>
            </a:r>
          </a:p>
        </p:txBody>
      </p:sp>
    </p:spTree>
    <p:extLst>
      <p:ext uri="{BB962C8B-B14F-4D97-AF65-F5344CB8AC3E}">
        <p14:creationId xmlns:p14="http://schemas.microsoft.com/office/powerpoint/2010/main" xmlns="" val="1333509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smtClean="0">
                <a:solidFill>
                  <a:srgbClr val="0000CC"/>
                </a:solidFill>
              </a:rPr>
              <a:t>广度优先搜索（</a:t>
            </a:r>
            <a:r>
              <a:rPr lang="en-US" altLang="zh-CN" sz="3600" b="1" dirty="0" smtClean="0">
                <a:solidFill>
                  <a:srgbClr val="0000CC"/>
                </a:solidFill>
              </a:rPr>
              <a:t>BFS</a:t>
            </a:r>
            <a:r>
              <a:rPr lang="zh-CN" altLang="en-US" sz="3600" b="1" dirty="0" smtClean="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smtClean="0"/>
              <a:t>给定一个</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和一个源节点</a:t>
            </a:r>
            <a:r>
              <a:rPr lang="en-US" sz="2400" b="1" dirty="0" smtClean="0"/>
              <a:t> </a:t>
            </a:r>
            <a:r>
              <a:rPr lang="en-US" b="1" i="1" dirty="0" smtClean="0">
                <a:solidFill>
                  <a:srgbClr val="FF0000"/>
                </a:solidFill>
              </a:rPr>
              <a:t>s</a:t>
            </a:r>
            <a:r>
              <a:rPr lang="zh-CN" altLang="en-US" sz="2400" b="1" dirty="0"/>
              <a:t>，</a:t>
            </a:r>
            <a:r>
              <a:rPr lang="en-US" sz="2400" b="1" dirty="0" smtClean="0"/>
              <a:t>BFS</a:t>
            </a:r>
            <a:r>
              <a:rPr lang="zh-CN" altLang="en-US" sz="2400" b="1" dirty="0" smtClean="0"/>
              <a:t>遍历图</a:t>
            </a:r>
            <a:r>
              <a:rPr lang="en-US" sz="2400" b="1" i="1" dirty="0" smtClean="0"/>
              <a:t>G</a:t>
            </a:r>
            <a:r>
              <a:rPr lang="en-US" sz="2400" b="1" dirty="0" smtClean="0"/>
              <a:t> </a:t>
            </a:r>
            <a:r>
              <a:rPr lang="zh-CN" altLang="en-US" sz="2400" b="1" dirty="0" smtClean="0"/>
              <a:t>中所有可以从</a:t>
            </a:r>
            <a:r>
              <a:rPr lang="en-US" altLang="zh-CN" sz="2400" b="1" i="1" dirty="0" smtClean="0"/>
              <a:t>s</a:t>
            </a:r>
            <a:r>
              <a:rPr lang="zh-CN" altLang="en-US" sz="2400" b="1" dirty="0" smtClean="0"/>
              <a:t>可达的节点</a:t>
            </a:r>
            <a:endParaRPr lang="en-US" altLang="zh-CN" sz="2400" b="1" dirty="0" smtClean="0"/>
          </a:p>
          <a:p>
            <a:endParaRPr lang="en-US" sz="2400" b="1" dirty="0" smtClean="0"/>
          </a:p>
          <a:p>
            <a:r>
              <a:rPr lang="zh-CN" altLang="en-US" sz="2400" b="1" dirty="0" smtClean="0">
                <a:solidFill>
                  <a:srgbClr val="C00000"/>
                </a:solidFill>
              </a:rPr>
              <a:t>基本思想</a:t>
            </a:r>
            <a:r>
              <a:rPr lang="en-US" sz="2400" b="1" dirty="0" smtClean="0">
                <a:solidFill>
                  <a:srgbClr val="C00000"/>
                </a:solidFill>
              </a:rPr>
              <a:t>: </a:t>
            </a:r>
            <a:r>
              <a:rPr lang="zh-CN" altLang="en-US" sz="2400" b="1" dirty="0"/>
              <a:t>先找到距离</a:t>
            </a:r>
            <a:r>
              <a:rPr lang="en-US" altLang="zh-CN" sz="2400" b="1" dirty="0" smtClean="0"/>
              <a:t>s</a:t>
            </a:r>
            <a:r>
              <a:rPr lang="zh-CN" altLang="en-US" sz="2400" b="1" dirty="0" smtClean="0"/>
              <a:t>为</a:t>
            </a:r>
            <a:r>
              <a:rPr lang="en-US" sz="2400" b="1" dirty="0" smtClean="0">
                <a:solidFill>
                  <a:schemeClr val="bg2"/>
                </a:solidFill>
              </a:rPr>
              <a:t> </a:t>
            </a:r>
            <a:r>
              <a:rPr lang="en-US" sz="2400" b="1" i="1" dirty="0" smtClean="0">
                <a:solidFill>
                  <a:schemeClr val="bg2"/>
                </a:solidFill>
              </a:rPr>
              <a:t>k</a:t>
            </a:r>
            <a:r>
              <a:rPr lang="zh-CN" altLang="en-US" sz="2400" b="1" dirty="0" smtClean="0">
                <a:solidFill>
                  <a:schemeClr val="bg2"/>
                </a:solidFill>
              </a:rPr>
              <a:t>的节点，然后找到距离</a:t>
            </a:r>
            <a:r>
              <a:rPr lang="en-US" altLang="zh-CN" sz="2400" b="1" dirty="0" smtClean="0">
                <a:solidFill>
                  <a:schemeClr val="bg2"/>
                </a:solidFill>
              </a:rPr>
              <a:t>s</a:t>
            </a:r>
            <a:r>
              <a:rPr lang="zh-CN" altLang="en-US" sz="2400" b="1" dirty="0" smtClean="0">
                <a:solidFill>
                  <a:schemeClr val="bg2"/>
                </a:solidFill>
              </a:rPr>
              <a:t>为</a:t>
            </a:r>
            <a:r>
              <a:rPr lang="en-US" sz="2400" b="1" dirty="0" smtClean="0">
                <a:solidFill>
                  <a:schemeClr val="bg2"/>
                </a:solidFill>
              </a:rPr>
              <a:t> </a:t>
            </a:r>
            <a:r>
              <a:rPr lang="en-US" sz="2400" b="1" i="1" dirty="0" smtClean="0">
                <a:solidFill>
                  <a:schemeClr val="bg2"/>
                </a:solidFill>
              </a:rPr>
              <a:t>k</a:t>
            </a:r>
            <a:r>
              <a:rPr lang="en-US" sz="2400" b="1" dirty="0" smtClean="0">
                <a:solidFill>
                  <a:schemeClr val="bg2"/>
                </a:solidFill>
              </a:rPr>
              <a:t> + 1 </a:t>
            </a:r>
            <a:r>
              <a:rPr lang="zh-CN" altLang="en-US" sz="2400" b="1" dirty="0" smtClean="0">
                <a:solidFill>
                  <a:schemeClr val="bg2"/>
                </a:solidFill>
              </a:rPr>
              <a:t>的节点</a:t>
            </a:r>
            <a:endParaRPr lang="en-US" altLang="zh-CN" sz="2400" b="1" dirty="0" smtClean="0">
              <a:solidFill>
                <a:schemeClr val="bg2"/>
              </a:solidFill>
            </a:endParaRPr>
          </a:p>
        </p:txBody>
      </p:sp>
    </p:spTree>
    <p:extLst>
      <p:ext uri="{BB962C8B-B14F-4D97-AF65-F5344CB8AC3E}">
        <p14:creationId xmlns:p14="http://schemas.microsoft.com/office/powerpoint/2010/main" xmlns=""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算法描述</a:t>
            </a:r>
            <a:endParaRPr lang="en-US" sz="3600" b="1" dirty="0" smtClean="0">
              <a:solidFill>
                <a:srgbClr val="0000CC"/>
              </a:solidFill>
            </a:endParaRPr>
          </a:p>
        </p:txBody>
      </p:sp>
      <p:sp>
        <p:nvSpPr>
          <p:cNvPr id="35843" name="Rectangle 3"/>
          <p:cNvSpPr>
            <a:spLocks noGrp="1" noChangeArrowheads="1"/>
          </p:cNvSpPr>
          <p:nvPr>
            <p:ph type="body" idx="1"/>
          </p:nvPr>
        </p:nvSpPr>
        <p:spPr>
          <a:xfrm>
            <a:off x="533400" y="1524000"/>
            <a:ext cx="8153400" cy="4572000"/>
          </a:xfrm>
          <a:noFill/>
        </p:spPr>
        <p:txBody>
          <a:bodyPr lIns="92075" tIns="46038" rIns="92075" bIns="46038"/>
          <a:lstStyle/>
          <a:p>
            <a:pPr>
              <a:buFont typeface="Monotype Sorts" pitchFamily="2" charset="2"/>
              <a:buNone/>
            </a:pPr>
            <a:r>
              <a:rPr lang="en-US" sz="2400" b="1" i="1" dirty="0" smtClean="0"/>
              <a:t>BFS</a:t>
            </a:r>
            <a:r>
              <a:rPr lang="en-US" sz="2400" b="1" dirty="0" smtClean="0"/>
              <a:t>(</a:t>
            </a:r>
            <a:r>
              <a:rPr lang="en-US" sz="2400" b="1" i="1" dirty="0" smtClean="0"/>
              <a:t>G</a:t>
            </a:r>
            <a:r>
              <a:rPr lang="en-US" sz="2400" b="1" dirty="0" smtClean="0"/>
              <a:t>, </a:t>
            </a:r>
            <a:r>
              <a:rPr lang="en-US" sz="2400" b="1" i="1" dirty="0" smtClean="0"/>
              <a:t>s</a:t>
            </a:r>
            <a:r>
              <a:rPr lang="en-US" sz="2400" b="1" dirty="0" smtClean="0"/>
              <a:t>)   </a:t>
            </a:r>
            <a:endParaRPr lang="en-US" sz="2400" b="1" i="1" dirty="0" smtClean="0"/>
          </a:p>
          <a:p>
            <a:pPr>
              <a:buFont typeface="Monotype Sorts" pitchFamily="2" charset="2"/>
              <a:buNone/>
            </a:pPr>
            <a:r>
              <a:rPr lang="en-US" sz="2400" b="1" dirty="0" smtClean="0"/>
              <a:t>   for </a:t>
            </a:r>
            <a:r>
              <a:rPr lang="en-US" altLang="zh-CN" sz="2400" b="1" dirty="0" smtClean="0"/>
              <a:t>each </a:t>
            </a:r>
            <a:r>
              <a:rPr lang="en-US" sz="2400" b="1" i="1" dirty="0" smtClean="0"/>
              <a:t>u</a:t>
            </a:r>
            <a:r>
              <a:rPr lang="en-US" sz="2400" b="1" dirty="0" smtClean="0"/>
              <a:t> </a:t>
            </a:r>
            <a:r>
              <a:rPr lang="en-US" sz="2400" b="1" dirty="0" smtClean="0">
                <a:sym typeface="Symbol"/>
              </a:rPr>
              <a:t> </a:t>
            </a:r>
            <a:r>
              <a:rPr lang="en-US" sz="2400" b="1" i="1" dirty="0" smtClean="0">
                <a:sym typeface="Symbol"/>
              </a:rPr>
              <a:t>G</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s</a:t>
            </a:r>
            <a:r>
              <a:rPr lang="en-US" sz="2400" b="1" dirty="0" smtClean="0">
                <a:sym typeface="Symbol"/>
              </a:rPr>
              <a:t>}//</a:t>
            </a:r>
            <a:r>
              <a:rPr lang="zh-CN" altLang="en-US" sz="2400" b="1" dirty="0" smtClean="0">
                <a:sym typeface="Symbol"/>
              </a:rPr>
              <a:t>初始化</a:t>
            </a:r>
            <a:endParaRPr lang="en-US" sz="2400" b="1" dirty="0" smtClean="0"/>
          </a:p>
          <a:p>
            <a:pPr>
              <a:buFont typeface="Monotype Sorts" pitchFamily="2" charset="2"/>
              <a:buNone/>
            </a:pPr>
            <a:r>
              <a:rPr lang="en-US" sz="2400" b="1" dirty="0" smtClean="0"/>
              <a:t>      </a:t>
            </a:r>
            <a:r>
              <a:rPr lang="en-US" sz="2400" b="1" i="1" dirty="0" err="1" smtClean="0"/>
              <a:t>u</a:t>
            </a:r>
            <a:r>
              <a:rPr lang="en-US" sz="2400" b="1" dirty="0" err="1" smtClean="0"/>
              <a:t>.</a:t>
            </a:r>
            <a:r>
              <a:rPr lang="en-US" sz="2400" b="1" i="1" dirty="0" err="1" smtClean="0"/>
              <a:t>color</a:t>
            </a:r>
            <a:r>
              <a:rPr lang="en-US" sz="2400" b="1" dirty="0" smtClean="0"/>
              <a:t> = white</a:t>
            </a:r>
          </a:p>
          <a:p>
            <a:pPr>
              <a:buFont typeface="Monotype Sorts" pitchFamily="2" charset="2"/>
              <a:buNone/>
            </a:pPr>
            <a:r>
              <a:rPr lang="en-US" sz="2400" b="1" dirty="0"/>
              <a:t> </a:t>
            </a:r>
            <a:r>
              <a:rPr lang="en-US" sz="2400" b="1" dirty="0" smtClean="0"/>
              <a:t>     </a:t>
            </a:r>
            <a:r>
              <a:rPr lang="en-US" sz="2400" b="1" i="1" dirty="0" err="1" smtClean="0"/>
              <a:t>u</a:t>
            </a:r>
            <a:r>
              <a:rPr lang="en-US" sz="2400" b="1" dirty="0" err="1" smtClean="0"/>
              <a:t>.</a:t>
            </a:r>
            <a:r>
              <a:rPr lang="en-US" sz="2400" b="1" i="1" dirty="0" err="1" smtClean="0"/>
              <a:t>d</a:t>
            </a:r>
            <a:r>
              <a:rPr lang="en-US" sz="2400" b="1" dirty="0" smtClean="0"/>
              <a:t> = </a:t>
            </a:r>
            <a:r>
              <a:rPr lang="en-US" sz="2400" b="1" dirty="0" smtClean="0">
                <a:latin typeface="Symbol" pitchFamily="18" charset="2"/>
              </a:rPr>
              <a:t>¥      // </a:t>
            </a:r>
            <a:r>
              <a:rPr lang="en-US" sz="2200" b="1" i="1" dirty="0" err="1" smtClean="0"/>
              <a:t>u</a:t>
            </a:r>
            <a:r>
              <a:rPr lang="en-US" sz="2200" b="1" dirty="0" err="1" smtClean="0"/>
              <a:t>.</a:t>
            </a:r>
            <a:r>
              <a:rPr lang="en-US" sz="2200" b="1" i="1" dirty="0" err="1" smtClean="0"/>
              <a:t>d</a:t>
            </a:r>
            <a:r>
              <a:rPr lang="en-US" sz="2200" b="1" dirty="0" smtClean="0"/>
              <a:t> </a:t>
            </a:r>
            <a:r>
              <a:rPr lang="zh-CN" altLang="en-US" sz="2200" b="1" dirty="0" smtClean="0"/>
              <a:t>维护从</a:t>
            </a:r>
            <a:r>
              <a:rPr lang="en-US" sz="2200" b="1" i="1" dirty="0" smtClean="0"/>
              <a:t>s</a:t>
            </a:r>
            <a:r>
              <a:rPr lang="zh-CN" altLang="en-US" sz="2200" b="1" dirty="0" smtClean="0"/>
              <a:t>到</a:t>
            </a:r>
            <a:r>
              <a:rPr lang="en-US" sz="2200" b="1" i="1" dirty="0" smtClean="0"/>
              <a:t>u</a:t>
            </a:r>
            <a:r>
              <a:rPr lang="zh-CN" altLang="en-US" sz="2200" b="1" dirty="0" smtClean="0"/>
              <a:t>的距离</a:t>
            </a:r>
            <a:endParaRPr lang="en-US" sz="2200" b="1" dirty="0" smtClean="0">
              <a:latin typeface="Symbol" pitchFamily="18" charset="2"/>
            </a:endParaRPr>
          </a:p>
          <a:p>
            <a:pPr>
              <a:buFont typeface="Monotype Sorts" pitchFamily="2" charset="2"/>
              <a:buNone/>
            </a:pPr>
            <a:r>
              <a:rPr lang="en-US" sz="2400" b="1" dirty="0" smtClean="0">
                <a:latin typeface="Symbol" pitchFamily="18" charset="2"/>
              </a:rPr>
              <a:t>	  </a:t>
            </a:r>
            <a:r>
              <a:rPr lang="en-US" sz="2400" b="1" i="1" dirty="0" smtClean="0"/>
              <a:t>u.</a:t>
            </a:r>
            <a:r>
              <a:rPr lang="en-US" sz="2400" b="1" i="1" dirty="0" smtClean="0">
                <a:sym typeface="Symbol"/>
              </a:rPr>
              <a:t></a:t>
            </a:r>
            <a:r>
              <a:rPr lang="en-US" sz="2400" b="1" dirty="0" smtClean="0"/>
              <a:t> = NIL // </a:t>
            </a:r>
            <a:r>
              <a:rPr lang="en-US" sz="2400" b="1" i="1" dirty="0"/>
              <a:t>u.</a:t>
            </a:r>
            <a:r>
              <a:rPr lang="en-US" sz="2400" b="1" i="1" dirty="0">
                <a:sym typeface="Symbol"/>
              </a:rPr>
              <a:t></a:t>
            </a:r>
            <a:r>
              <a:rPr lang="en-US" sz="2400" b="1" dirty="0"/>
              <a:t> </a:t>
            </a:r>
            <a:r>
              <a:rPr lang="en-US" sz="2400" b="1" dirty="0" smtClean="0"/>
              <a:t> </a:t>
            </a:r>
            <a:r>
              <a:rPr lang="zh-CN" altLang="en-US" sz="2400" b="1" dirty="0" smtClean="0"/>
              <a:t>维护</a:t>
            </a:r>
            <a:r>
              <a:rPr lang="en-US" sz="2400" b="1" i="1" dirty="0" smtClean="0"/>
              <a:t>u</a:t>
            </a:r>
            <a:r>
              <a:rPr lang="en-US" sz="2400" b="1" dirty="0" smtClean="0"/>
              <a:t> </a:t>
            </a:r>
            <a:r>
              <a:rPr lang="zh-CN" altLang="en-US" sz="2400" b="1" dirty="0" smtClean="0"/>
              <a:t>在</a:t>
            </a:r>
            <a:r>
              <a:rPr lang="en-US" sz="2400" b="1" dirty="0" smtClean="0"/>
              <a:t>BFS-</a:t>
            </a:r>
            <a:r>
              <a:rPr lang="zh-CN" altLang="en-US" sz="2400" b="1" dirty="0" smtClean="0"/>
              <a:t>树中的前驱节点</a:t>
            </a:r>
            <a:endParaRPr lang="en-US" sz="2400" b="1" dirty="0" smtClean="0"/>
          </a:p>
          <a:p>
            <a:pPr>
              <a:buFont typeface="Monotype Sorts" pitchFamily="2" charset="2"/>
              <a:buNone/>
            </a:pPr>
            <a:r>
              <a:rPr lang="en-US" sz="2400" b="1" dirty="0" smtClean="0"/>
              <a:t>   </a:t>
            </a:r>
            <a:r>
              <a:rPr lang="en-US" sz="2400" b="1" i="1" dirty="0" err="1" smtClean="0"/>
              <a:t>s</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a:t> </a:t>
            </a:r>
            <a:r>
              <a:rPr lang="en-US" sz="2400" b="1" dirty="0" smtClean="0"/>
              <a:t>  </a:t>
            </a:r>
            <a:r>
              <a:rPr lang="en-US" sz="2400" b="1" i="1" dirty="0" err="1" smtClean="0"/>
              <a:t>s</a:t>
            </a:r>
            <a:r>
              <a:rPr lang="en-US" sz="2400" b="1" dirty="0" err="1" smtClean="0"/>
              <a:t>.</a:t>
            </a:r>
            <a:r>
              <a:rPr lang="en-US" sz="2400" b="1" i="1" dirty="0" err="1" smtClean="0"/>
              <a:t>d</a:t>
            </a:r>
            <a:r>
              <a:rPr lang="en-US" sz="2400" b="1" dirty="0" smtClean="0"/>
              <a:t> = 0 </a:t>
            </a:r>
          </a:p>
          <a:p>
            <a:pPr>
              <a:buFont typeface="Monotype Sorts" pitchFamily="2" charset="2"/>
              <a:buNone/>
            </a:pPr>
            <a:r>
              <a:rPr lang="en-US" sz="2400" b="1" i="1" dirty="0"/>
              <a:t> </a:t>
            </a:r>
            <a:r>
              <a:rPr lang="en-US" sz="2400" b="1" i="1" dirty="0" smtClean="0"/>
              <a:t>  s.</a:t>
            </a:r>
            <a:r>
              <a:rPr lang="en-US" sz="2400" b="1" i="1" dirty="0">
                <a:sym typeface="Symbol"/>
              </a:rPr>
              <a:t></a:t>
            </a:r>
            <a:r>
              <a:rPr lang="en-US" sz="2400" b="1" dirty="0"/>
              <a:t> = </a:t>
            </a:r>
            <a:r>
              <a:rPr lang="en-US" sz="2400" b="1" dirty="0" smtClean="0"/>
              <a:t>NIL </a:t>
            </a:r>
          </a:p>
          <a:p>
            <a:pPr>
              <a:buFont typeface="Monotype Sorts" pitchFamily="2" charset="2"/>
              <a:buNone/>
            </a:pPr>
            <a:r>
              <a:rPr lang="en-US" sz="2400" b="1" dirty="0" smtClean="0"/>
              <a:t>   </a:t>
            </a:r>
            <a:r>
              <a:rPr lang="en-US" sz="2400" b="1" i="1" dirty="0" smtClean="0"/>
              <a:t>Q = </a:t>
            </a:r>
            <a:r>
              <a:rPr lang="en-US" sz="2400" b="1" i="1" dirty="0" smtClean="0">
                <a:sym typeface="Symbol"/>
              </a:rPr>
              <a:t> </a:t>
            </a:r>
            <a:r>
              <a:rPr lang="en-US" sz="2400" b="1" dirty="0" smtClean="0"/>
              <a:t> // </a:t>
            </a:r>
            <a:r>
              <a:rPr lang="en-US" sz="2400" b="1" i="1" dirty="0" smtClean="0"/>
              <a:t>Q</a:t>
            </a:r>
            <a:r>
              <a:rPr lang="en-US" sz="2400" b="1" dirty="0" smtClean="0"/>
              <a:t> </a:t>
            </a:r>
            <a:r>
              <a:rPr lang="zh-CN" altLang="en-US" sz="2400" b="1" dirty="0" smtClean="0"/>
              <a:t>是一个先进先出的队列</a:t>
            </a:r>
            <a:r>
              <a:rPr lang="en-US" sz="2400" b="1" dirty="0" smtClean="0"/>
              <a:t>   </a:t>
            </a:r>
          </a:p>
          <a:p>
            <a:pPr>
              <a:buFont typeface="Monotype Sorts" pitchFamily="2" charset="2"/>
              <a:buNone/>
            </a:pPr>
            <a:r>
              <a:rPr lang="en-US" sz="2400" b="1" i="1" dirty="0"/>
              <a:t> </a:t>
            </a: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s</a:t>
            </a:r>
            <a:r>
              <a:rPr lang="en-US" sz="2400" b="1" dirty="0" smtClean="0"/>
              <a:t>)</a:t>
            </a:r>
          </a:p>
        </p:txBody>
      </p:sp>
    </p:spTree>
    <p:extLst>
      <p:ext uri="{BB962C8B-B14F-4D97-AF65-F5344CB8AC3E}">
        <p14:creationId xmlns:p14="http://schemas.microsoft.com/office/powerpoint/2010/main" xmlns="" val="438866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 </a:t>
            </a:r>
            <a:r>
              <a:rPr lang="zh-CN" altLang="en-US" sz="3600" b="1" dirty="0" smtClean="0">
                <a:solidFill>
                  <a:srgbClr val="0000CC"/>
                </a:solidFill>
              </a:rPr>
              <a:t>算法描述</a:t>
            </a:r>
            <a:endParaRPr lang="en-US" sz="3600" b="1" dirty="0" smtClean="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smtClean="0"/>
              <a:t>while ( </a:t>
            </a:r>
            <a:r>
              <a:rPr lang="en-US" sz="2400" b="1" i="1" dirty="0" smtClean="0"/>
              <a:t>Q ≠ </a:t>
            </a:r>
            <a:r>
              <a:rPr lang="en-US" sz="2400" b="1" i="1" dirty="0" smtClean="0">
                <a:sym typeface="Symbol"/>
              </a:rPr>
              <a:t></a:t>
            </a:r>
            <a:r>
              <a:rPr lang="en-US" sz="2400" b="1" dirty="0">
                <a:sym typeface="Symbol"/>
              </a:rPr>
              <a:t> </a:t>
            </a:r>
            <a:r>
              <a:rPr lang="en-US" sz="2400" b="1" dirty="0" smtClean="0"/>
              <a:t>)</a:t>
            </a:r>
          </a:p>
          <a:p>
            <a:pPr>
              <a:buFont typeface="Monotype Sorts" pitchFamily="2" charset="2"/>
              <a:buNone/>
            </a:pPr>
            <a:r>
              <a:rPr lang="en-US" sz="2400" b="1" dirty="0" smtClean="0"/>
              <a:t>     </a:t>
            </a:r>
            <a:r>
              <a:rPr lang="en-US" sz="2400" b="1" i="1" dirty="0" smtClean="0"/>
              <a:t>u</a:t>
            </a:r>
            <a:r>
              <a:rPr lang="en-US" sz="2400" b="1" dirty="0" smtClean="0"/>
              <a:t> = </a:t>
            </a:r>
            <a:r>
              <a:rPr lang="en-US" sz="2400" b="1" i="1" dirty="0" err="1" smtClean="0"/>
              <a:t>Dequeue</a:t>
            </a:r>
            <a:r>
              <a:rPr lang="en-US" sz="2400" b="1" dirty="0" smtClean="0"/>
              <a:t>(</a:t>
            </a:r>
            <a:r>
              <a:rPr lang="en-US" sz="2400" b="1" i="1" dirty="0" smtClean="0"/>
              <a:t>Q</a:t>
            </a:r>
            <a:r>
              <a:rPr lang="en-US" sz="2400" b="1" dirty="0" smtClean="0"/>
              <a:t>)</a:t>
            </a:r>
          </a:p>
          <a:p>
            <a:pPr>
              <a:buFont typeface="Monotype Sorts" pitchFamily="2" charset="2"/>
              <a:buNone/>
            </a:pPr>
            <a:r>
              <a:rPr lang="en-US" sz="2400" b="1" dirty="0" smtClean="0"/>
              <a:t>     for each </a:t>
            </a:r>
            <a:r>
              <a:rPr lang="en-US" sz="2400" b="1" i="1" dirty="0" smtClean="0"/>
              <a:t>v</a:t>
            </a:r>
            <a:r>
              <a:rPr lang="en-US" sz="2400" b="1" dirty="0" smtClean="0"/>
              <a:t> in </a:t>
            </a:r>
            <a:r>
              <a:rPr lang="en-US" sz="2400" b="1" i="1" dirty="0" err="1" smtClean="0"/>
              <a:t>adj</a:t>
            </a:r>
            <a:r>
              <a:rPr lang="en-US" sz="2400" b="1" dirty="0" smtClean="0"/>
              <a:t>[</a:t>
            </a:r>
            <a:r>
              <a:rPr lang="en-US" sz="2400" b="1" i="1" dirty="0" smtClean="0"/>
              <a:t>u</a:t>
            </a:r>
            <a:r>
              <a:rPr lang="en-US" sz="2400" b="1" dirty="0" smtClean="0"/>
              <a:t>]                        </a:t>
            </a:r>
          </a:p>
          <a:p>
            <a:pPr>
              <a:buFont typeface="Monotype Sorts" pitchFamily="2" charset="2"/>
              <a:buNone/>
            </a:pPr>
            <a:r>
              <a:rPr lang="en-US" sz="2400" b="1" dirty="0" smtClean="0"/>
              <a:t>          if (</a:t>
            </a:r>
            <a:r>
              <a:rPr lang="en-US" sz="2400" b="1" i="1" dirty="0" err="1" smtClean="0"/>
              <a:t>v</a:t>
            </a:r>
            <a:r>
              <a:rPr lang="en-US" sz="2400" b="1" dirty="0" err="1" smtClean="0"/>
              <a:t>.</a:t>
            </a:r>
            <a:r>
              <a:rPr lang="en-US" sz="2400" b="1" i="1" dirty="0" err="1" smtClean="0"/>
              <a:t>color</a:t>
            </a:r>
            <a:r>
              <a:rPr lang="en-US" sz="2400" b="1" dirty="0" smtClean="0"/>
              <a:t> == white)   // </a:t>
            </a:r>
            <a:r>
              <a:rPr lang="en-US" sz="2400" b="1" i="1" dirty="0" smtClean="0"/>
              <a:t>v</a:t>
            </a:r>
            <a:r>
              <a:rPr lang="en-US" sz="2400" b="1" dirty="0" smtClean="0"/>
              <a:t> </a:t>
            </a:r>
            <a:r>
              <a:rPr lang="zh-CN" altLang="en-US" sz="2400" b="1" dirty="0" smtClean="0"/>
              <a:t>还没被访问</a:t>
            </a:r>
            <a:endParaRPr lang="en-US" sz="2400" b="1" dirty="0" smtClean="0"/>
          </a:p>
          <a:p>
            <a:pPr>
              <a:spcBef>
                <a:spcPts val="0"/>
              </a:spcBef>
              <a:buFont typeface="Monotype Sorts" pitchFamily="2" charset="2"/>
              <a:buNone/>
            </a:pPr>
            <a:r>
              <a:rPr lang="en-US" sz="2400" b="1" i="1" dirty="0" smtClean="0"/>
              <a:t>               </a:t>
            </a:r>
            <a:r>
              <a:rPr lang="en-US" sz="2400" b="1" i="1" dirty="0" err="1" smtClean="0"/>
              <a:t>v</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smtClean="0"/>
              <a:t>               </a:t>
            </a:r>
            <a:r>
              <a:rPr lang="en-US" sz="2400" b="1" i="1" dirty="0" err="1" smtClean="0"/>
              <a:t>v</a:t>
            </a:r>
            <a:r>
              <a:rPr lang="en-US" sz="2400" b="1" dirty="0" err="1" smtClean="0"/>
              <a:t>.</a:t>
            </a:r>
            <a:r>
              <a:rPr lang="en-US" sz="2400" b="1" i="1" dirty="0" err="1" smtClean="0"/>
              <a:t>d</a:t>
            </a:r>
            <a:r>
              <a:rPr lang="en-US" sz="2400" b="1" dirty="0" smtClean="0"/>
              <a:t> = </a:t>
            </a:r>
            <a:r>
              <a:rPr lang="en-US" sz="2400" b="1" i="1" dirty="0" err="1" smtClean="0"/>
              <a:t>u</a:t>
            </a:r>
            <a:r>
              <a:rPr lang="en-US" sz="2400" b="1" dirty="0" err="1" smtClean="0"/>
              <a:t>.</a:t>
            </a:r>
            <a:r>
              <a:rPr lang="en-US" sz="2400" b="1" i="1" dirty="0" err="1" smtClean="0"/>
              <a:t>d</a:t>
            </a:r>
            <a:r>
              <a:rPr lang="en-US" sz="2400" b="1" dirty="0" smtClean="0"/>
              <a:t> +1</a:t>
            </a:r>
          </a:p>
          <a:p>
            <a:pPr>
              <a:buFont typeface="Monotype Sorts" pitchFamily="2" charset="2"/>
              <a:buNone/>
            </a:pPr>
            <a:r>
              <a:rPr lang="en-US" sz="2400" b="1" dirty="0" smtClean="0"/>
              <a:t>               </a:t>
            </a:r>
            <a:r>
              <a:rPr lang="en-US" sz="2400" b="1" i="1" dirty="0" smtClean="0"/>
              <a:t>v</a:t>
            </a:r>
            <a:r>
              <a:rPr lang="en-US" sz="2400" b="1" dirty="0" smtClean="0"/>
              <a:t>.</a:t>
            </a:r>
            <a:r>
              <a:rPr lang="en-US" sz="2400" b="1" i="1" dirty="0" smtClean="0">
                <a:sym typeface="Symbol"/>
              </a:rPr>
              <a:t></a:t>
            </a:r>
            <a:r>
              <a:rPr lang="en-US" sz="2400" b="1" dirty="0" smtClean="0"/>
              <a:t> = </a:t>
            </a:r>
            <a:r>
              <a:rPr lang="en-US" sz="2400" b="1" i="1" dirty="0" smtClean="0"/>
              <a:t>u</a:t>
            </a:r>
            <a:r>
              <a:rPr lang="en-US" sz="2400" b="1" dirty="0" smtClean="0"/>
              <a:t>              // </a:t>
            </a:r>
            <a:r>
              <a:rPr lang="en-US" sz="2400" b="1" i="1" dirty="0" smtClean="0"/>
              <a:t>u</a:t>
            </a:r>
            <a:r>
              <a:rPr lang="en-US" sz="2400" b="1" dirty="0" smtClean="0"/>
              <a:t> </a:t>
            </a:r>
            <a:r>
              <a:rPr lang="zh-CN" altLang="en-US" sz="2400" b="1" dirty="0" smtClean="0"/>
              <a:t>为</a:t>
            </a:r>
            <a:r>
              <a:rPr lang="en-US" altLang="zh-CN" sz="2400" b="1" dirty="0" smtClean="0"/>
              <a:t>v</a:t>
            </a:r>
            <a:r>
              <a:rPr lang="zh-CN" altLang="en-US" sz="2400" b="1" dirty="0" smtClean="0"/>
              <a:t>的前驱（父亲节点）</a:t>
            </a:r>
            <a:endParaRPr lang="en-US" sz="2400" b="1" dirty="0" smtClean="0"/>
          </a:p>
          <a:p>
            <a:pPr>
              <a:spcBef>
                <a:spcPts val="0"/>
              </a:spcBef>
              <a:buFont typeface="Monotype Sorts" pitchFamily="2" charset="2"/>
              <a:buNone/>
            </a:pP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v</a:t>
            </a:r>
            <a:r>
              <a:rPr lang="en-US" sz="2400" b="1" dirty="0" smtClean="0"/>
              <a:t>) </a:t>
            </a:r>
          </a:p>
          <a:p>
            <a:pPr>
              <a:buFont typeface="Monotype Sorts" pitchFamily="2" charset="2"/>
              <a:buNone/>
            </a:pPr>
            <a:r>
              <a:rPr lang="en-US" sz="2400" b="1" i="1" dirty="0" smtClean="0"/>
              <a:t>      </a:t>
            </a:r>
            <a:r>
              <a:rPr lang="en-US" sz="2400" b="1" i="1" dirty="0" err="1" smtClean="0"/>
              <a:t>u.color</a:t>
            </a:r>
            <a:r>
              <a:rPr lang="en-US" sz="2400" b="1" dirty="0" smtClean="0"/>
              <a:t> = black   // </a:t>
            </a:r>
            <a:r>
              <a:rPr lang="en-US" sz="2400" b="1" i="1" dirty="0" smtClean="0"/>
              <a:t>u</a:t>
            </a:r>
            <a:r>
              <a:rPr lang="zh-CN" altLang="en-US" sz="2400" b="1" dirty="0" smtClean="0"/>
              <a:t>已经遍历完成</a:t>
            </a:r>
            <a:endParaRPr lang="en-US" sz="2400" b="1" dirty="0" smtClean="0"/>
          </a:p>
        </p:txBody>
      </p:sp>
    </p:spTree>
    <p:extLst>
      <p:ext uri="{BB962C8B-B14F-4D97-AF65-F5344CB8AC3E}">
        <p14:creationId xmlns:p14="http://schemas.microsoft.com/office/powerpoint/2010/main" xmlns="" val="2061407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算法解析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使用三种颜色</a:t>
            </a:r>
            <a:r>
              <a:rPr lang="en-US" sz="2400" b="1" dirty="0" smtClean="0"/>
              <a:t> (</a:t>
            </a:r>
            <a:r>
              <a:rPr lang="en-US" sz="2400" b="1" i="1" dirty="0" smtClean="0"/>
              <a:t>white</a:t>
            </a:r>
            <a:r>
              <a:rPr lang="zh-CN" altLang="en-US" sz="2400" b="1" dirty="0" smtClean="0"/>
              <a:t>，</a:t>
            </a:r>
            <a:r>
              <a:rPr lang="en-US" sz="2400" b="1" i="1" dirty="0" smtClean="0"/>
              <a:t>gray</a:t>
            </a:r>
            <a:r>
              <a:rPr lang="en-US" sz="2400" b="1" dirty="0" smtClean="0"/>
              <a:t> </a:t>
            </a:r>
            <a:r>
              <a:rPr lang="zh-CN" altLang="en-US" sz="2400" b="1" dirty="0" smtClean="0"/>
              <a:t>，</a:t>
            </a:r>
            <a:r>
              <a:rPr lang="en-US" sz="2400" b="1" i="1" dirty="0" smtClean="0"/>
              <a:t>black) </a:t>
            </a:r>
            <a:r>
              <a:rPr lang="zh-CN" altLang="en-US" sz="2400" b="1" i="1" dirty="0" smtClean="0"/>
              <a:t>来描述节点的状态</a:t>
            </a:r>
            <a:endParaRPr lang="en-US" sz="2400" b="1" dirty="0" smtClean="0"/>
          </a:p>
          <a:p>
            <a:r>
              <a:rPr lang="zh-CN" altLang="en-US" sz="2400" b="1" dirty="0" smtClean="0"/>
              <a:t>节点为白色</a:t>
            </a:r>
            <a:r>
              <a:rPr lang="en-US" altLang="zh-CN" sz="2400" b="1" i="1" dirty="0" smtClean="0"/>
              <a:t>(</a:t>
            </a:r>
            <a:r>
              <a:rPr lang="en-US" sz="2400" b="1" i="1" dirty="0" smtClean="0"/>
              <a:t>white)</a:t>
            </a:r>
            <a:r>
              <a:rPr lang="zh-CN" altLang="en-US" sz="2400" b="1" dirty="0" smtClean="0"/>
              <a:t>，表示该节点还未被访问</a:t>
            </a:r>
            <a:endParaRPr lang="en-US" sz="2400" b="1" dirty="0" smtClean="0"/>
          </a:p>
          <a:p>
            <a:r>
              <a:rPr lang="zh-CN" altLang="en-US" sz="2400" b="1" dirty="0" smtClean="0"/>
              <a:t>被访问过的节点为灰色</a:t>
            </a:r>
            <a:r>
              <a:rPr lang="en-US" altLang="zh-CN" sz="2400" b="1" i="1" dirty="0"/>
              <a:t>(gray)</a:t>
            </a:r>
            <a:r>
              <a:rPr lang="zh-CN" altLang="en-US" sz="2400" b="1" dirty="0" smtClean="0"/>
              <a:t>和黑色</a:t>
            </a:r>
            <a:r>
              <a:rPr lang="en-US" altLang="zh-CN" sz="2400" b="1" i="1" dirty="0" smtClean="0"/>
              <a:t>(black)</a:t>
            </a:r>
          </a:p>
          <a:p>
            <a:pPr lvl="1"/>
            <a:r>
              <a:rPr lang="zh-CN" altLang="en-US" sz="2200" b="1" i="1" dirty="0" smtClean="0">
                <a:solidFill>
                  <a:srgbClr val="FF0000"/>
                </a:solidFill>
              </a:rPr>
              <a:t>灰色节点</a:t>
            </a:r>
            <a:r>
              <a:rPr lang="zh-CN" altLang="en-US" sz="2200" b="1" dirty="0" smtClean="0"/>
              <a:t>表示它被访问过，但是还没有对它的所有邻居进行访问</a:t>
            </a:r>
            <a:endParaRPr lang="en-US" sz="2200" b="1" dirty="0"/>
          </a:p>
          <a:p>
            <a:pPr lvl="1"/>
            <a:r>
              <a:rPr lang="zh-CN" altLang="en-US" sz="2200" b="1" i="1" dirty="0" smtClean="0">
                <a:solidFill>
                  <a:srgbClr val="FF0000"/>
                </a:solidFill>
              </a:rPr>
              <a:t>黑色节点</a:t>
            </a:r>
            <a:r>
              <a:rPr lang="zh-CN" altLang="en-US" sz="2200" b="1" dirty="0" smtClean="0"/>
              <a:t>表示它被访问过，</a:t>
            </a:r>
            <a:r>
              <a:rPr lang="zh-CN" altLang="en-US" sz="2200" b="1" dirty="0"/>
              <a:t>而且已经</a:t>
            </a:r>
            <a:r>
              <a:rPr lang="zh-CN" altLang="en-US" sz="2200" b="1" dirty="0" smtClean="0"/>
              <a:t>访问了它的所有邻居</a:t>
            </a:r>
            <a:endParaRPr lang="en-US" sz="2200" b="1" dirty="0" smtClean="0"/>
          </a:p>
          <a:p>
            <a:r>
              <a:rPr lang="zh-CN" altLang="en-US" sz="2400" b="1" dirty="0" smtClean="0"/>
              <a:t>所有节点的颜色变化顺序为</a:t>
            </a:r>
            <a:r>
              <a:rPr lang="en-US" sz="2400" b="1" dirty="0" smtClean="0"/>
              <a:t>: </a:t>
            </a:r>
            <a:r>
              <a:rPr lang="en-US" sz="2400" b="1" dirty="0" smtClean="0">
                <a:solidFill>
                  <a:srgbClr val="3333FF"/>
                </a:solidFill>
              </a:rPr>
              <a:t>white </a:t>
            </a:r>
            <a:r>
              <a:rPr lang="en-US" sz="2400" b="1" dirty="0" smtClean="0">
                <a:solidFill>
                  <a:srgbClr val="3333FF"/>
                </a:solidFill>
                <a:sym typeface="Wingdings" pitchFamily="2" charset="2"/>
              </a:rPr>
              <a:t> </a:t>
            </a:r>
            <a:r>
              <a:rPr lang="en-US" sz="2400" b="1" dirty="0" smtClean="0">
                <a:solidFill>
                  <a:schemeClr val="bg1">
                    <a:lumMod val="50000"/>
                  </a:schemeClr>
                </a:solidFill>
                <a:sym typeface="Wingdings" pitchFamily="2" charset="2"/>
              </a:rPr>
              <a:t>gray</a:t>
            </a:r>
            <a:r>
              <a:rPr lang="en-US" sz="2400" b="1" dirty="0" smtClean="0">
                <a:solidFill>
                  <a:srgbClr val="3333FF"/>
                </a:solidFill>
                <a:sym typeface="Wingdings" pitchFamily="2" charset="2"/>
              </a:rPr>
              <a:t>  </a:t>
            </a:r>
            <a:r>
              <a:rPr lang="en-US" sz="2400" b="1" dirty="0" smtClean="0">
                <a:solidFill>
                  <a:schemeClr val="accent4"/>
                </a:solidFill>
                <a:sym typeface="Wingdings" pitchFamily="2" charset="2"/>
              </a:rPr>
              <a:t>black</a:t>
            </a:r>
          </a:p>
        </p:txBody>
      </p:sp>
    </p:spTree>
    <p:extLst>
      <p:ext uri="{BB962C8B-B14F-4D97-AF65-F5344CB8AC3E}">
        <p14:creationId xmlns:p14="http://schemas.microsoft.com/office/powerpoint/2010/main" xmlns="" val="106967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smtClean="0">
                <a:latin typeface="+mj-lt"/>
              </a:rPr>
              <a:t>输出从</a:t>
            </a:r>
            <a:r>
              <a:rPr lang="en-US" altLang="zh-CN" sz="2400" b="1" i="1" dirty="0" smtClean="0">
                <a:latin typeface="+mj-lt"/>
              </a:rPr>
              <a:t>s</a:t>
            </a:r>
            <a:r>
              <a:rPr lang="zh-CN" altLang="en-US" sz="2400" b="1" dirty="0" smtClean="0">
                <a:latin typeface="+mj-lt"/>
              </a:rPr>
              <a:t>点出发到达所有其它节点的</a:t>
            </a:r>
            <a:r>
              <a:rPr lang="zh-CN" altLang="en-US" sz="2400" b="1" i="1" dirty="0" smtClean="0">
                <a:solidFill>
                  <a:srgbClr val="FF0000"/>
                </a:solidFill>
                <a:latin typeface="+mj-lt"/>
              </a:rPr>
              <a:t>最短路径</a:t>
            </a:r>
            <a:endParaRPr lang="en-US" sz="2400" b="1" i="1" dirty="0" smtClean="0">
              <a:solidFill>
                <a:srgbClr val="FF0000"/>
              </a:solidFill>
              <a:latin typeface="+mj-lt"/>
            </a:endParaRPr>
          </a:p>
          <a:p>
            <a:r>
              <a:rPr lang="zh-CN" altLang="en-US" sz="2400" b="1" dirty="0" smtClean="0">
                <a:latin typeface="+mj-lt"/>
              </a:rPr>
              <a:t>同时，也可以得到一颗以</a:t>
            </a:r>
            <a:r>
              <a:rPr lang="en-US" altLang="zh-CN" sz="2400" b="1" i="1" dirty="0" smtClean="0">
                <a:latin typeface="+mj-lt"/>
              </a:rPr>
              <a:t>s</a:t>
            </a:r>
            <a:r>
              <a:rPr lang="zh-CN" altLang="en-US" sz="2400" b="1" dirty="0" smtClean="0">
                <a:latin typeface="+mj-lt"/>
              </a:rPr>
              <a:t>节点为根的</a:t>
            </a:r>
            <a:r>
              <a:rPr lang="en-US" altLang="zh-CN" sz="2400" b="1" i="1" dirty="0" smtClean="0">
                <a:solidFill>
                  <a:srgbClr val="FF0000"/>
                </a:solidFill>
                <a:latin typeface="+mj-lt"/>
              </a:rPr>
              <a:t>BFS</a:t>
            </a:r>
            <a:r>
              <a:rPr lang="zh-CN" altLang="en-US" sz="2400" b="1" i="1" dirty="0" smtClean="0">
                <a:solidFill>
                  <a:srgbClr val="FF0000"/>
                </a:solidFill>
                <a:latin typeface="+mj-lt"/>
              </a:rPr>
              <a:t>树</a:t>
            </a:r>
            <a:r>
              <a:rPr lang="zh-CN" altLang="en-US" sz="2400" b="1" dirty="0" smtClean="0">
                <a:latin typeface="+mj-lt"/>
              </a:rPr>
              <a:t>，这颗树包括了所有从</a:t>
            </a:r>
            <a:r>
              <a:rPr lang="en-US" altLang="zh-CN" sz="2400" b="1" i="1" dirty="0" smtClean="0">
                <a:latin typeface="+mj-lt"/>
              </a:rPr>
              <a:t>s</a:t>
            </a:r>
            <a:r>
              <a:rPr lang="zh-CN" altLang="en-US" sz="2400" b="1" dirty="0" smtClean="0">
                <a:latin typeface="+mj-lt"/>
              </a:rPr>
              <a:t>可达的节点</a:t>
            </a:r>
            <a:endParaRPr lang="en-US" sz="2400" b="1" dirty="0" smtClean="0">
              <a:latin typeface="+mj-lt"/>
            </a:endParaRPr>
          </a:p>
          <a:p>
            <a:r>
              <a:rPr lang="zh-CN" altLang="en-US" sz="2400" b="1" dirty="0" smtClean="0">
                <a:latin typeface="+mj-lt"/>
              </a:rPr>
              <a:t>如果是邻接表存图，则</a:t>
            </a:r>
            <a:r>
              <a:rPr lang="en-US" altLang="zh-CN" sz="2400" b="1" dirty="0" smtClean="0">
                <a:latin typeface="+mj-lt"/>
              </a:rPr>
              <a:t>BFS</a:t>
            </a:r>
            <a:r>
              <a:rPr lang="zh-CN" altLang="en-US" sz="2400" b="1" dirty="0" smtClean="0">
                <a:latin typeface="+mj-lt"/>
              </a:rPr>
              <a:t>算法的复杂度为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 + |</a:t>
            </a:r>
            <a:r>
              <a:rPr lang="en-US" sz="2400" b="1" i="1" dirty="0" smtClean="0">
                <a:latin typeface="+mj-lt"/>
              </a:rPr>
              <a:t>E</a:t>
            </a:r>
            <a:r>
              <a:rPr lang="en-US" sz="2400" b="1" dirty="0" smtClean="0">
                <a:latin typeface="+mj-lt"/>
              </a:rPr>
              <a:t>|) </a:t>
            </a:r>
          </a:p>
          <a:p>
            <a:r>
              <a:rPr lang="zh-CN" altLang="en-US" sz="2400" b="1" dirty="0" smtClean="0">
                <a:latin typeface="+mj-lt"/>
              </a:rPr>
              <a:t>如果是邻接矩阵存图，</a:t>
            </a:r>
            <a:r>
              <a:rPr lang="zh-CN" altLang="en-US" sz="2400" b="1" dirty="0"/>
              <a:t>则</a:t>
            </a:r>
            <a:r>
              <a:rPr lang="en-US" altLang="zh-CN" sz="2400" b="1" dirty="0"/>
              <a:t>BFS</a:t>
            </a:r>
            <a:r>
              <a:rPr lang="zh-CN" altLang="en-US" sz="2400" b="1" dirty="0"/>
              <a:t>算法</a:t>
            </a:r>
            <a:r>
              <a:rPr lang="zh-CN" altLang="en-US" sz="2400" b="1" dirty="0" smtClean="0"/>
              <a:t>的复杂</a:t>
            </a:r>
            <a:r>
              <a:rPr lang="zh-CN" altLang="en-US" sz="2400" b="1" dirty="0"/>
              <a:t>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a:t>
            </a:r>
            <a:r>
              <a:rPr lang="en-US" sz="2400" b="1" baseline="30000" dirty="0" smtClean="0">
                <a:latin typeface="+mj-lt"/>
              </a:rPr>
              <a:t>2</a:t>
            </a:r>
            <a:r>
              <a:rPr lang="en-US" sz="2400" b="1" dirty="0" smtClean="0">
                <a:latin typeface="+mj-lt"/>
              </a:rPr>
              <a:t>)</a:t>
            </a:r>
          </a:p>
        </p:txBody>
      </p:sp>
    </p:spTree>
    <p:extLst>
      <p:ext uri="{BB962C8B-B14F-4D97-AF65-F5344CB8AC3E}">
        <p14:creationId xmlns:p14="http://schemas.microsoft.com/office/powerpoint/2010/main" xmlns=""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举例</a:t>
            </a:r>
            <a:endParaRPr lang="en-US" sz="3600" b="1" dirty="0" smtClean="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23874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smtClean="0">
                <a:solidFill>
                  <a:srgbClr val="0000CC"/>
                </a:solidFill>
              </a:rPr>
              <a:t>什么是图</a:t>
            </a:r>
            <a:r>
              <a:rPr lang="en-US" sz="3600" b="1" dirty="0" smtClean="0">
                <a:solidFill>
                  <a:srgbClr val="0000CC"/>
                </a:solidFill>
              </a:rPr>
              <a:t>?</a:t>
            </a:r>
            <a:endParaRPr lang="en-US" sz="3600" b="1" dirty="0">
              <a:solidFill>
                <a:srgbClr val="0000CC"/>
              </a:solidFill>
            </a:endParaRP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smtClean="0"/>
              <a:t>一个</a:t>
            </a:r>
            <a:r>
              <a:rPr lang="zh-CN" altLang="en-US" b="1" i="1" dirty="0" smtClean="0">
                <a:solidFill>
                  <a:srgbClr val="C00000"/>
                </a:solidFill>
              </a:rPr>
              <a:t>图</a:t>
            </a:r>
            <a:r>
              <a:rPr lang="zh-CN" altLang="en-US" b="1" dirty="0" smtClean="0"/>
              <a:t>是有一系列的</a:t>
            </a:r>
            <a:r>
              <a:rPr lang="zh-CN" altLang="en-US" b="1" i="1" dirty="0">
                <a:solidFill>
                  <a:srgbClr val="C00000"/>
                </a:solidFill>
              </a:rPr>
              <a:t>节点</a:t>
            </a:r>
            <a:r>
              <a:rPr lang="zh-CN" altLang="en-US" b="1" dirty="0" smtClean="0"/>
              <a:t>和</a:t>
            </a:r>
            <a:r>
              <a:rPr lang="zh-CN" altLang="en-US" b="1" i="1" dirty="0">
                <a:solidFill>
                  <a:srgbClr val="C00000"/>
                </a:solidFill>
              </a:rPr>
              <a:t>边</a:t>
            </a:r>
            <a:r>
              <a:rPr lang="zh-CN" altLang="en-US" b="1" dirty="0" smtClean="0"/>
              <a:t>组成</a:t>
            </a:r>
            <a:r>
              <a:rPr lang="en-US" b="1" dirty="0" smtClean="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9145654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smtClean="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lIns="92075" tIns="46038" rIns="92075" bIns="46038">
            <a:spAutoFit/>
          </a:bodyPr>
          <a:lstStyle/>
          <a:p>
            <a:r>
              <a:rPr lang="zh-CN" altLang="en-US" sz="2400" dirty="0" smtClean="0"/>
              <a:t>图中加粗的边为</a:t>
            </a:r>
            <a:r>
              <a:rPr lang="en-US" altLang="zh-CN" sz="2400" dirty="0" smtClean="0"/>
              <a:t>BFS</a:t>
            </a:r>
            <a:r>
              <a:rPr lang="zh-CN" altLang="en-US" sz="2400" dirty="0" smtClean="0"/>
              <a:t>树的边</a:t>
            </a:r>
            <a:endParaRPr lang="en-US" sz="2400" dirty="0">
              <a:solidFill>
                <a:schemeClr val="tx1"/>
              </a:solidFill>
            </a:endParaRPr>
          </a:p>
        </p:txBody>
      </p:sp>
    </p:spTree>
    <p:extLst>
      <p:ext uri="{BB962C8B-B14F-4D97-AF65-F5344CB8AC3E}">
        <p14:creationId xmlns:p14="http://schemas.microsoft.com/office/powerpoint/2010/main" xmlns=""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smtClean="0"/>
              <a:t> </a:t>
            </a:r>
            <a:r>
              <a:rPr lang="zh-CN" altLang="en-US" sz="3600" b="1" dirty="0" smtClean="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smtClean="0">
                <a:solidFill>
                  <a:srgbClr val="FF0000"/>
                </a:solidFill>
                <a:latin typeface="+mj-lt"/>
              </a:rPr>
              <a:t>目标</a:t>
            </a:r>
            <a:r>
              <a:rPr lang="en-US" sz="2400" b="1" dirty="0" smtClean="0">
                <a:latin typeface="+mj-lt"/>
              </a:rPr>
              <a:t>: </a:t>
            </a:r>
            <a:r>
              <a:rPr lang="zh-CN" altLang="en-US" sz="2400" b="1" dirty="0" smtClean="0">
                <a:latin typeface="+mj-lt"/>
              </a:rPr>
              <a:t>遍历图中所有的节点和边</a:t>
            </a:r>
            <a:endParaRPr lang="en-US" sz="2400" b="1" i="1" dirty="0" smtClean="0">
              <a:latin typeface="+mj-lt"/>
            </a:endParaRPr>
          </a:p>
          <a:p>
            <a:r>
              <a:rPr lang="zh-CN" altLang="en-US" sz="2400" b="1" dirty="0" smtClean="0">
                <a:solidFill>
                  <a:srgbClr val="FF0000"/>
                </a:solidFill>
                <a:latin typeface="+mj-lt"/>
              </a:rPr>
              <a:t>基本思想</a:t>
            </a:r>
            <a:r>
              <a:rPr lang="en-US" sz="2400" b="1" dirty="0" smtClean="0">
                <a:latin typeface="+mj-lt"/>
              </a:rPr>
              <a:t>: </a:t>
            </a:r>
            <a:r>
              <a:rPr lang="zh-CN" altLang="en-US" sz="2400" b="1" dirty="0" smtClean="0">
                <a:latin typeface="+mj-lt"/>
              </a:rPr>
              <a:t>每次搜索时优先往更深的节点搜索</a:t>
            </a:r>
            <a:endParaRPr lang="en-US" sz="2400" b="1" dirty="0" smtClean="0">
              <a:latin typeface="+mj-lt"/>
            </a:endParaRPr>
          </a:p>
        </p:txBody>
      </p:sp>
    </p:spTree>
    <p:extLst>
      <p:ext uri="{BB962C8B-B14F-4D97-AF65-F5344CB8AC3E}">
        <p14:creationId xmlns:p14="http://schemas.microsoft.com/office/powerpoint/2010/main" xmlns="" val="3425911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a:solidFill>
                  <a:srgbClr val="0000CC"/>
                </a:solidFill>
              </a:rPr>
              <a:t>算法</a:t>
            </a:r>
            <a:endParaRPr lang="en-US" sz="3600" b="1" dirty="0" smtClean="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NIL</a:t>
                </a:r>
                <a:endParaRPr lang="en-US" sz="2800" b="0"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smtClean="0"/>
              <a:t>每次递归调用</a:t>
            </a:r>
            <a:r>
              <a:rPr lang="en-US" sz="2400" dirty="0" smtClean="0"/>
              <a:t>DFS-Visit(</a:t>
            </a:r>
            <a:r>
              <a:rPr lang="en-US" sz="2400" i="1" dirty="0" smtClean="0"/>
              <a:t>G</a:t>
            </a:r>
            <a:r>
              <a:rPr lang="en-US" sz="2400" dirty="0" smtClean="0"/>
              <a:t>, </a:t>
            </a:r>
            <a:r>
              <a:rPr lang="en-US" sz="2400" i="1" dirty="0" smtClean="0"/>
              <a:t>u</a:t>
            </a:r>
            <a:r>
              <a:rPr lang="en-US" sz="2400" dirty="0" smtClean="0"/>
              <a:t>)</a:t>
            </a:r>
            <a:r>
              <a:rPr lang="zh-CN" altLang="en-US" sz="2400" dirty="0" smtClean="0"/>
              <a:t>时，</a:t>
            </a:r>
            <a:r>
              <a:rPr lang="en-US" altLang="zh-CN" sz="2400" i="1" dirty="0" smtClean="0"/>
              <a:t>u</a:t>
            </a:r>
            <a:r>
              <a:rPr lang="zh-CN" altLang="en-US" sz="2400" dirty="0" smtClean="0"/>
              <a:t>将成为这次递归的所对应的</a:t>
            </a:r>
            <a:r>
              <a:rPr lang="en-US" altLang="zh-CN" sz="2400" dirty="0" smtClean="0"/>
              <a:t>DFS</a:t>
            </a:r>
            <a:r>
              <a:rPr lang="zh-CN" altLang="en-US" sz="2400" dirty="0" smtClean="0"/>
              <a:t>树的根节点</a:t>
            </a:r>
            <a:endParaRPr lang="en-US" sz="2400" dirty="0"/>
          </a:p>
        </p:txBody>
      </p:sp>
    </p:spTree>
    <p:extLst>
      <p:ext uri="{BB962C8B-B14F-4D97-AF65-F5344CB8AC3E}">
        <p14:creationId xmlns:p14="http://schemas.microsoft.com/office/powerpoint/2010/main" xmlns="" val="1765942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DFS-Visit(</a:t>
            </a:r>
            <a:r>
              <a:rPr lang="en-US" sz="3600" b="1" i="1" dirty="0" smtClean="0">
                <a:solidFill>
                  <a:srgbClr val="0000CC"/>
                </a:solidFill>
              </a:rPr>
              <a:t>u</a:t>
            </a:r>
            <a:r>
              <a:rPr lang="en-US" sz="3600" b="1" dirty="0" smtClean="0">
                <a:solidFill>
                  <a:srgbClr val="0000CC"/>
                </a:solidFill>
              </a:rPr>
              <a:t>)</a:t>
            </a:r>
            <a:r>
              <a:rPr lang="zh-CN" altLang="en-US" sz="3600" b="1" dirty="0" smtClean="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a:t>
                  </a:r>
                  <a:endParaRPr lang="en-US" sz="2800" b="0" dirty="0"/>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133487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与</a:t>
            </a:r>
            <a:r>
              <a:rPr lang="en-US" altLang="zh-CN" sz="2400" b="1" dirty="0" smtClean="0"/>
              <a:t>BFS</a:t>
            </a:r>
            <a:r>
              <a:rPr lang="zh-CN" altLang="en-US" sz="2400" b="1" dirty="0" smtClean="0"/>
              <a:t>类似，我们对节点进行分类：</a:t>
            </a:r>
            <a:endParaRPr lang="en-US" sz="2400" b="1" dirty="0" smtClean="0"/>
          </a:p>
          <a:p>
            <a:pPr lvl="1"/>
            <a:r>
              <a:rPr lang="en-US" sz="2200" b="1" i="1" dirty="0" smtClean="0"/>
              <a:t>white</a:t>
            </a:r>
            <a:r>
              <a:rPr lang="en-US" sz="2200" b="1" dirty="0" smtClean="0">
                <a:solidFill>
                  <a:srgbClr val="FF0000"/>
                </a:solidFill>
              </a:rPr>
              <a:t> </a:t>
            </a:r>
            <a:r>
              <a:rPr lang="zh-CN" altLang="en-US" sz="2200" b="1" dirty="0" smtClean="0">
                <a:solidFill>
                  <a:srgbClr val="FF0000"/>
                </a:solidFill>
              </a:rPr>
              <a:t>没有被访问的节点</a:t>
            </a:r>
            <a:endParaRPr lang="en-US" sz="2200" b="1" dirty="0" smtClean="0"/>
          </a:p>
          <a:p>
            <a:pPr lvl="1"/>
            <a:r>
              <a:rPr lang="en-US" sz="2200" b="1" i="1" dirty="0"/>
              <a:t>g</a:t>
            </a:r>
            <a:r>
              <a:rPr lang="en-US" sz="2200" b="1" i="1" dirty="0" smtClean="0"/>
              <a:t>ray</a:t>
            </a:r>
            <a:r>
              <a:rPr lang="en-US" sz="2200" b="1" dirty="0" smtClean="0"/>
              <a:t> </a:t>
            </a:r>
            <a:r>
              <a:rPr lang="zh-CN" altLang="en-US" sz="2200" b="1" dirty="0" smtClean="0"/>
              <a:t>被访问过的节点，但是还没有递归地进入它的所有邻居节点访问</a:t>
            </a:r>
            <a:endParaRPr lang="en-US" sz="2200" b="1" dirty="0" smtClean="0"/>
          </a:p>
          <a:p>
            <a:pPr lvl="1"/>
            <a:r>
              <a:rPr lang="en-US" sz="2200" b="1" i="1" dirty="0" smtClean="0"/>
              <a:t>Black</a:t>
            </a:r>
            <a:r>
              <a:rPr lang="zh-CN" altLang="en-US" sz="2200" b="1" dirty="0"/>
              <a:t>被访问过的节点，</a:t>
            </a:r>
            <a:r>
              <a:rPr lang="zh-CN" altLang="en-US" sz="2200" b="1" dirty="0" smtClean="0"/>
              <a:t>而且已经递归地进入了它的所有邻居节点访问了</a:t>
            </a:r>
            <a:endParaRPr lang="en-US" sz="2200" b="1" dirty="0" smtClean="0"/>
          </a:p>
        </p:txBody>
      </p:sp>
    </p:spTree>
    <p:extLst>
      <p:ext uri="{BB962C8B-B14F-4D97-AF65-F5344CB8AC3E}">
        <p14:creationId xmlns:p14="http://schemas.microsoft.com/office/powerpoint/2010/main" xmlns="" val="924841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smtClean="0"/>
              <a:t>该算法能够发现图中的所有节点，无论该图是否连通，或者是否是有向图</a:t>
            </a:r>
            <a:endParaRPr lang="en-US" altLang="zh-CN" sz="2400" b="1" dirty="0" smtClean="0"/>
          </a:p>
          <a:p>
            <a:r>
              <a:rPr lang="en-US" altLang="zh-CN" sz="2400" b="1" dirty="0" smtClean="0"/>
              <a:t>BFS</a:t>
            </a:r>
            <a:r>
              <a:rPr lang="zh-CN" altLang="en-US" sz="2400" b="1" dirty="0" smtClean="0"/>
              <a:t>算法可以得到</a:t>
            </a:r>
            <a:r>
              <a:rPr lang="en-US" sz="2400" b="1" dirty="0" smtClean="0"/>
              <a:t>:</a:t>
            </a:r>
            <a:endParaRPr lang="en-US" sz="2400" b="1" dirty="0"/>
          </a:p>
          <a:p>
            <a:pPr marL="640080" lvl="1"/>
            <a:r>
              <a:rPr lang="zh-CN" altLang="en-US" sz="2200" b="1" dirty="0" smtClean="0"/>
              <a:t>一个</a:t>
            </a:r>
            <a:r>
              <a:rPr lang="en-US" altLang="zh-CN" sz="2200" b="1" dirty="0" smtClean="0"/>
              <a:t>DFS</a:t>
            </a:r>
            <a:r>
              <a:rPr lang="zh-CN" altLang="en-US" sz="2200" b="1" dirty="0" smtClean="0"/>
              <a:t>森林：包括了一系列的</a:t>
            </a:r>
            <a:r>
              <a:rPr lang="en-US" altLang="zh-CN" sz="2200" b="1" dirty="0" smtClean="0"/>
              <a:t>DFS</a:t>
            </a:r>
            <a:r>
              <a:rPr lang="zh-CN" altLang="en-US" sz="2200" b="1" dirty="0" smtClean="0"/>
              <a:t>树</a:t>
            </a:r>
            <a:endParaRPr lang="en-US" altLang="zh-CN" sz="2200" b="1" dirty="0" smtClean="0"/>
          </a:p>
          <a:p>
            <a:pPr marL="640080" lvl="1"/>
            <a:r>
              <a:rPr lang="zh-CN" altLang="en-US" sz="2200" b="1" dirty="0" smtClean="0"/>
              <a:t>对于任意一个节点</a:t>
            </a:r>
            <a:r>
              <a:rPr lang="en-US" altLang="zh-CN" sz="2200" b="1" i="1" dirty="0" smtClean="0"/>
              <a:t>u</a:t>
            </a:r>
            <a:r>
              <a:rPr lang="zh-CN" altLang="en-US" sz="2200" b="1" dirty="0" smtClean="0"/>
              <a:t>有</a:t>
            </a:r>
            <a:r>
              <a:rPr lang="en-US" altLang="zh-CN" sz="2200" b="1" dirty="0" smtClean="0"/>
              <a:t>2</a:t>
            </a:r>
            <a:r>
              <a:rPr lang="zh-CN" altLang="en-US" sz="2200" b="1" dirty="0" smtClean="0"/>
              <a:t>个时间戳</a:t>
            </a:r>
            <a:endParaRPr lang="en-US" sz="2200" b="1" i="1" dirty="0" smtClean="0"/>
          </a:p>
          <a:p>
            <a:pPr marL="914400" lvl="2"/>
            <a:r>
              <a:rPr lang="en-US" sz="2200" b="1" i="1" dirty="0" err="1"/>
              <a:t>u</a:t>
            </a:r>
            <a:r>
              <a:rPr lang="en-US" sz="2200" b="1" dirty="0" err="1" smtClean="0"/>
              <a:t>.</a:t>
            </a:r>
            <a:r>
              <a:rPr lang="en-US" sz="2200" b="1" i="1" dirty="0" err="1" smtClean="0"/>
              <a:t>d</a:t>
            </a:r>
            <a:r>
              <a:rPr lang="en-US" sz="2200" b="1" dirty="0" smtClean="0"/>
              <a:t> </a:t>
            </a:r>
            <a:r>
              <a:rPr lang="zh-CN" altLang="en-US" sz="2200" b="1" dirty="0" smtClean="0"/>
              <a:t>表示第一次发现节点</a:t>
            </a:r>
            <a:r>
              <a:rPr lang="en-US" altLang="zh-CN" sz="2200" b="1" i="1" dirty="0" smtClean="0"/>
              <a:t>u</a:t>
            </a:r>
            <a:r>
              <a:rPr lang="zh-CN" altLang="en-US" sz="2200" b="1" dirty="0" smtClean="0"/>
              <a:t>的时间（被染成灰色节点的时间）</a:t>
            </a:r>
            <a:endParaRPr lang="en-US" altLang="zh-CN" sz="2200" b="1" dirty="0" smtClean="0"/>
          </a:p>
          <a:p>
            <a:pPr marL="914400" lvl="2"/>
            <a:r>
              <a:rPr lang="en-US" sz="2200" b="1" i="1" dirty="0" err="1" smtClean="0"/>
              <a:t>u</a:t>
            </a:r>
            <a:r>
              <a:rPr lang="en-US" sz="2200" b="1" dirty="0" err="1" smtClean="0"/>
              <a:t>.</a:t>
            </a:r>
            <a:r>
              <a:rPr lang="en-US" sz="2200" b="1" i="1" dirty="0" err="1" smtClean="0"/>
              <a:t>f</a:t>
            </a:r>
            <a:r>
              <a:rPr lang="en-US" sz="2200" b="1" dirty="0" smtClean="0"/>
              <a:t> </a:t>
            </a:r>
            <a:r>
              <a:rPr lang="zh-CN" altLang="en-US" sz="2200" b="1" dirty="0" smtClean="0"/>
              <a:t>表示已经完成对</a:t>
            </a:r>
            <a:r>
              <a:rPr lang="en-US" altLang="zh-CN" sz="2200" b="1" i="1" dirty="0" smtClean="0"/>
              <a:t>u</a:t>
            </a:r>
            <a:r>
              <a:rPr lang="zh-CN" altLang="en-US" sz="2200" b="1" dirty="0" smtClean="0"/>
              <a:t>节点进行搜索的时间（被染成黑色节点的时间）</a:t>
            </a:r>
            <a:endParaRPr lang="en-US" sz="2200" b="1" dirty="0" smtClean="0"/>
          </a:p>
          <a:p>
            <a:r>
              <a:rPr lang="zh-CN" altLang="en-US" sz="2400" b="1" dirty="0"/>
              <a:t>如果是邻接表存图，</a:t>
            </a:r>
            <a:r>
              <a:rPr lang="zh-CN" altLang="en-US" sz="2400" b="1" dirty="0" smtClean="0"/>
              <a:t>则</a:t>
            </a:r>
            <a:r>
              <a:rPr lang="en-US" altLang="zh-CN" sz="2400" b="1" dirty="0" smtClean="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a:t>
            </a:r>
            <a:r>
              <a:rPr lang="zh-CN" altLang="en-US" sz="2400" b="1" dirty="0" smtClean="0"/>
              <a:t>则</a:t>
            </a:r>
            <a:r>
              <a:rPr lang="en-US" altLang="zh-CN" sz="2400" b="1" dirty="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xmlns=""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算法举例</a:t>
            </a:r>
            <a:r>
              <a:rPr lang="en-US" altLang="zh-CN" sz="3600" b="1" dirty="0" smtClean="0">
                <a:solidFill>
                  <a:srgbClr val="0000CC"/>
                </a:solidFill>
              </a:rPr>
              <a:t>(1)</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50103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(2)</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05081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(3)</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94866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(4)</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3229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smtClean="0">
                <a:solidFill>
                  <a:schemeClr val="tx1"/>
                </a:solidFill>
              </a:rPr>
              <a:t>一个</a:t>
            </a:r>
            <a:r>
              <a:rPr lang="zh-CN" altLang="en-US" sz="2400" b="1" i="1" dirty="0" smtClean="0">
                <a:solidFill>
                  <a:srgbClr val="FF0000"/>
                </a:solidFill>
              </a:rPr>
              <a:t>有向图</a:t>
            </a:r>
            <a:r>
              <a:rPr lang="en-US" sz="2400" b="1" i="1" dirty="0" smtClean="0">
                <a:solidFill>
                  <a:schemeClr val="tx1"/>
                </a:solidFill>
              </a:rPr>
              <a:t>G</a:t>
            </a:r>
            <a:r>
              <a:rPr lang="en-US" sz="2400" b="1" dirty="0">
                <a:solidFill>
                  <a:schemeClr val="tx1"/>
                </a:solidFill>
              </a:rPr>
              <a:t>=</a:t>
            </a:r>
            <a:r>
              <a:rPr lang="en-US" sz="2400" b="1" dirty="0" smtClean="0">
                <a:solidFill>
                  <a:schemeClr val="tx1"/>
                </a:solidFill>
              </a:rPr>
              <a:t> (</a:t>
            </a:r>
            <a:r>
              <a:rPr lang="en-US" sz="2400" b="1" i="1" dirty="0" smtClean="0">
                <a:solidFill>
                  <a:schemeClr val="tx1"/>
                </a:solidFill>
              </a:rPr>
              <a:t>V</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其中</a:t>
            </a:r>
            <a:r>
              <a:rPr lang="en-US" sz="2400" b="1" i="1" dirty="0" smtClean="0">
                <a:solidFill>
                  <a:schemeClr val="tx1"/>
                </a:solidFill>
              </a:rPr>
              <a:t>V</a:t>
            </a:r>
            <a:r>
              <a:rPr lang="en-US" sz="2400" b="1" dirty="0" smtClean="0">
                <a:solidFill>
                  <a:schemeClr val="tx1"/>
                </a:solidFill>
              </a:rPr>
              <a:t> </a:t>
            </a:r>
            <a:r>
              <a:rPr lang="zh-CN" altLang="en-US" sz="2400" b="1" dirty="0" smtClean="0">
                <a:solidFill>
                  <a:schemeClr val="tx1"/>
                </a:solidFill>
              </a:rPr>
              <a:t>为节点的集合，</a:t>
            </a:r>
            <a:r>
              <a:rPr lang="en-US" altLang="zh-CN" sz="2400" b="1" i="1" dirty="0" smtClean="0">
                <a:solidFill>
                  <a:schemeClr val="tx1"/>
                </a:solidFill>
              </a:rPr>
              <a:t>E</a:t>
            </a:r>
            <a:r>
              <a:rPr lang="zh-CN" altLang="en-US" sz="2400" b="1" dirty="0" smtClean="0">
                <a:solidFill>
                  <a:schemeClr val="tx1"/>
                </a:solidFill>
              </a:rPr>
              <a:t>为</a:t>
            </a:r>
            <a:r>
              <a:rPr lang="en-US" sz="2400" b="1" i="1" dirty="0" smtClean="0">
                <a:solidFill>
                  <a:schemeClr val="tx1"/>
                </a:solidFill>
              </a:rPr>
              <a:t>V</a:t>
            </a:r>
            <a:r>
              <a:rPr lang="zh-CN" altLang="en-US" sz="2400" b="1" dirty="0" smtClean="0">
                <a:solidFill>
                  <a:schemeClr val="tx1"/>
                </a:solidFill>
              </a:rPr>
              <a:t>中节点之间的边的集合。</a:t>
            </a:r>
            <a:r>
              <a:rPr lang="en-US" sz="2400" b="1" i="1" dirty="0" smtClean="0">
                <a:solidFill>
                  <a:schemeClr val="tx1"/>
                </a:solidFill>
              </a:rPr>
              <a:t>E</a:t>
            </a:r>
            <a:r>
              <a:rPr lang="zh-CN" altLang="en-US" sz="2400" b="1" dirty="0" smtClean="0">
                <a:solidFill>
                  <a:schemeClr val="tx1"/>
                </a:solidFill>
              </a:rPr>
              <a:t>中每条</a:t>
            </a:r>
            <a:r>
              <a:rPr lang="en-US" sz="2400" b="1" dirty="0" smtClean="0">
                <a:solidFill>
                  <a:schemeClr val="tx1"/>
                </a:solidFill>
              </a:rPr>
              <a:t> </a:t>
            </a:r>
            <a:r>
              <a:rPr lang="zh-CN" altLang="en-US" sz="2400" b="1" dirty="0" smtClean="0">
                <a:solidFill>
                  <a:schemeClr val="tx1"/>
                </a:solidFill>
              </a:rPr>
              <a:t>边为</a:t>
            </a:r>
            <a:r>
              <a:rPr lang="en-US" altLang="zh-CN" sz="2400" b="1" i="1" dirty="0" smtClean="0">
                <a:solidFill>
                  <a:schemeClr val="tx1"/>
                </a:solidFill>
              </a:rPr>
              <a:t>V</a:t>
            </a:r>
            <a:r>
              <a:rPr lang="zh-CN" altLang="en-US" sz="2400" b="1" dirty="0" smtClean="0">
                <a:solidFill>
                  <a:schemeClr val="tx1"/>
                </a:solidFill>
              </a:rPr>
              <a:t>上一个二值关系</a:t>
            </a:r>
            <a:r>
              <a:rPr lang="en-US" sz="2400" b="1" dirty="0" smtClean="0">
                <a:solidFill>
                  <a:schemeClr val="tx1"/>
                </a:solidFill>
              </a:rPr>
              <a:t>: </a:t>
            </a:r>
            <a:r>
              <a:rPr lang="zh-CN" altLang="en-US" sz="2400" b="1" dirty="0" smtClean="0">
                <a:solidFill>
                  <a:schemeClr val="tx1"/>
                </a:solidFill>
              </a:rPr>
              <a:t>一条从</a:t>
            </a:r>
            <a:r>
              <a:rPr lang="en-US" altLang="zh-CN" sz="2400" b="1" i="1" dirty="0" smtClean="0">
                <a:solidFill>
                  <a:schemeClr val="tx1"/>
                </a:solidFill>
              </a:rPr>
              <a:t>a</a:t>
            </a:r>
            <a:r>
              <a:rPr lang="zh-CN" altLang="en-US" sz="2400" b="1" dirty="0" smtClean="0">
                <a:solidFill>
                  <a:schemeClr val="tx1"/>
                </a:solidFill>
              </a:rPr>
              <a:t>出发连向</a:t>
            </a:r>
            <a:r>
              <a:rPr lang="en-US" altLang="zh-CN" sz="2400" b="1" i="1" dirty="0" smtClean="0">
                <a:solidFill>
                  <a:schemeClr val="tx1"/>
                </a:solidFill>
              </a:rPr>
              <a:t>b</a:t>
            </a:r>
            <a:r>
              <a:rPr lang="zh-CN" altLang="en-US" sz="2400" b="1" dirty="0" smtClean="0">
                <a:solidFill>
                  <a:schemeClr val="tx1"/>
                </a:solidFill>
              </a:rPr>
              <a:t>边</a:t>
            </a:r>
            <a:r>
              <a:rPr lang="en-US" altLang="zh-CN" sz="2400" b="1" i="1" dirty="0" smtClean="0">
                <a:solidFill>
                  <a:schemeClr val="tx1"/>
                </a:solidFill>
              </a:rPr>
              <a:t>e</a:t>
            </a:r>
            <a:r>
              <a:rPr lang="zh-CN" altLang="en-US" sz="2400" b="1" dirty="0" smtClean="0">
                <a:solidFill>
                  <a:schemeClr val="tx1"/>
                </a:solidFill>
              </a:rPr>
              <a:t>可以表示为一个有序的节点对</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 (</a:t>
            </a:r>
            <a:r>
              <a:rPr lang="en-US" sz="2400" b="1" i="1" dirty="0" smtClean="0">
                <a:solidFill>
                  <a:schemeClr val="tx1"/>
                </a:solidFill>
              </a:rPr>
              <a:t>a</a:t>
            </a:r>
            <a:r>
              <a:rPr lang="en-US" sz="2400" b="1" dirty="0" smtClean="0">
                <a:solidFill>
                  <a:schemeClr val="tx1"/>
                </a:solidFill>
              </a:rPr>
              <a:t>, </a:t>
            </a:r>
            <a:r>
              <a:rPr lang="en-US" sz="2400" b="1" i="1" dirty="0" smtClean="0">
                <a:solidFill>
                  <a:schemeClr val="tx1"/>
                </a:solidFill>
              </a:rPr>
              <a:t>b</a:t>
            </a:r>
            <a:r>
              <a:rPr lang="en-US" sz="2400" b="1" dirty="0" smtClean="0">
                <a:solidFill>
                  <a:schemeClr val="tx1"/>
                </a:solidFill>
              </a:rPr>
              <a:t>)</a:t>
            </a:r>
            <a:r>
              <a:rPr lang="zh-CN" altLang="en-US" sz="2400" b="1" dirty="0" smtClean="0">
                <a:solidFill>
                  <a:schemeClr val="tx1"/>
                </a:solidFill>
              </a:rPr>
              <a:t>。</a:t>
            </a:r>
            <a:endParaRPr lang="en-US" sz="2400" b="1" dirty="0" smtClean="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en-US" sz="2000" dirty="0">
                  <a:solidFill>
                    <a:schemeClr val="tx1"/>
                  </a:solidFill>
                  <a:latin typeface="+mj-lt"/>
                </a:rPr>
                <a:t>|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endParaRPr lang="en-US" sz="2000" dirty="0" smtClean="0">
                <a:solidFill>
                  <a:schemeClr val="tx1"/>
                </a:solidFill>
                <a:latin typeface="+mj-lt"/>
              </a:endParaRPr>
            </a:p>
            <a:p>
              <a:r>
                <a:rPr lang="en-US" sz="2000" dirty="0">
                  <a:solidFill>
                    <a:schemeClr val="tx1"/>
                  </a:solidFill>
                  <a:latin typeface="+mj-lt"/>
                </a:rPr>
                <a:t> </a:t>
              </a:r>
              <a:r>
                <a:rPr lang="en-US" sz="2000" dirty="0" smtClean="0">
                  <a:solidFill>
                    <a:schemeClr val="tx1"/>
                  </a:solidFill>
                  <a:latin typeface="+mj-lt"/>
                </a:rPr>
                <a:t>         (</a:t>
              </a:r>
              <a:r>
                <a:rPr lang="en-US" sz="2000" dirty="0">
                  <a:solidFill>
                    <a:schemeClr val="tx1"/>
                  </a:solidFill>
                  <a:latin typeface="+mj-lt"/>
                </a:rPr>
                <a:t>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xmlns=""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森林</a:t>
            </a:r>
            <a:r>
              <a:rPr lang="en-US" sz="3600" b="1" dirty="0" smtClean="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smtClean="0"/>
              <a:t>DFS</a:t>
            </a:r>
            <a:r>
              <a:rPr lang="zh-CN" altLang="en-US" sz="2400" b="1" dirty="0" smtClean="0"/>
              <a:t>算法会产生一个</a:t>
            </a:r>
            <a:r>
              <a:rPr lang="en-US" altLang="zh-CN" sz="2400" b="1" i="1" dirty="0" smtClean="0">
                <a:solidFill>
                  <a:srgbClr val="FF0000"/>
                </a:solidFill>
              </a:rPr>
              <a:t>DFS</a:t>
            </a:r>
            <a:r>
              <a:rPr lang="zh-CN" altLang="en-US" sz="2400" b="1" i="1" dirty="0" smtClean="0">
                <a:solidFill>
                  <a:srgbClr val="FF0000"/>
                </a:solidFill>
              </a:rPr>
              <a:t>森林</a:t>
            </a:r>
            <a:r>
              <a:rPr lang="zh-CN" altLang="en-US" sz="2400" b="1" dirty="0" smtClean="0"/>
              <a:t>，它包含了一系列的</a:t>
            </a:r>
            <a:r>
              <a:rPr lang="en-US" altLang="zh-CN" sz="2400" b="1" i="1" dirty="0" smtClean="0">
                <a:solidFill>
                  <a:srgbClr val="FF0000"/>
                </a:solidFill>
              </a:rPr>
              <a:t>DFS</a:t>
            </a:r>
            <a:r>
              <a:rPr lang="zh-CN" altLang="en-US" sz="2400" b="1" i="1" dirty="0" smtClean="0">
                <a:solidFill>
                  <a:srgbClr val="FF0000"/>
                </a:solidFill>
              </a:rPr>
              <a:t>树</a:t>
            </a:r>
            <a:endParaRPr lang="en-US" sz="2400" b="1" i="1" dirty="0" smtClean="0">
              <a:solidFill>
                <a:srgbClr val="FF0000"/>
              </a:solidFill>
            </a:endParaRPr>
          </a:p>
          <a:p>
            <a:endParaRPr lang="en-US" sz="2400" b="1" dirty="0"/>
          </a:p>
          <a:p>
            <a:endParaRPr lang="en-US" sz="2400" b="1" dirty="0" smtClean="0"/>
          </a:p>
          <a:p>
            <a:endParaRPr lang="en-US" sz="2400" b="1" dirty="0" smtClean="0"/>
          </a:p>
          <a:p>
            <a:endParaRPr lang="en-US" sz="2400" b="1" dirty="0"/>
          </a:p>
          <a:p>
            <a:endParaRPr lang="en-US" sz="2400" b="1" dirty="0" smtClean="0"/>
          </a:p>
          <a:p>
            <a:endParaRPr lang="en-US" sz="2400" b="1" dirty="0" smtClean="0"/>
          </a:p>
          <a:p>
            <a:r>
              <a:rPr lang="zh-CN" altLang="en-US" sz="2400" b="1" dirty="0" smtClean="0"/>
              <a:t>每颗</a:t>
            </a:r>
            <a:r>
              <a:rPr lang="en-US" altLang="zh-CN" sz="2400" b="1" dirty="0" smtClean="0"/>
              <a:t>DFS</a:t>
            </a:r>
            <a:r>
              <a:rPr lang="zh-CN" altLang="en-US" sz="2400" b="1" dirty="0" smtClean="0"/>
              <a:t>树都是由一系列的灰色节点指向白色节点的边组成</a:t>
            </a:r>
            <a:endParaRPr lang="en-US" sz="2400" b="1" dirty="0" smtClean="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xmlns=""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DFS: </a:t>
            </a:r>
            <a:r>
              <a:rPr lang="zh-CN" altLang="en-US" sz="3600" b="1" dirty="0" smtClean="0">
                <a:solidFill>
                  <a:srgbClr val="0000CC"/>
                </a:solidFill>
              </a:rPr>
              <a:t>边的分类</a:t>
            </a:r>
            <a:r>
              <a:rPr lang="en-US" sz="3600" b="1" dirty="0" smtClean="0">
                <a:solidFill>
                  <a:srgbClr val="0000CC"/>
                </a:solidFill>
              </a:rPr>
              <a:t>(1)</a:t>
            </a:r>
          </a:p>
        </p:txBody>
      </p:sp>
      <p:sp>
        <p:nvSpPr>
          <p:cNvPr id="51203" name="Rectangle 3"/>
          <p:cNvSpPr>
            <a:spLocks noGrp="1" noChangeArrowheads="1"/>
          </p:cNvSpPr>
          <p:nvPr>
            <p:ph type="body" idx="1"/>
          </p:nvPr>
        </p:nvSpPr>
        <p:spPr>
          <a:xfrm>
            <a:off x="381000" y="1524000"/>
            <a:ext cx="8610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smtClean="0"/>
              <a:t> </a:t>
            </a:r>
            <a:r>
              <a:rPr lang="zh-CN" altLang="en-US" sz="2400" b="1" dirty="0" smtClean="0"/>
              <a:t>属于</a:t>
            </a:r>
            <a:r>
              <a:rPr lang="en-US" altLang="zh-CN" sz="2400" b="1" dirty="0" smtClean="0"/>
              <a:t>DFS</a:t>
            </a:r>
            <a:r>
              <a:rPr lang="zh-CN" altLang="en-US" sz="2400" b="1" dirty="0" smtClean="0"/>
              <a:t>森林的边</a:t>
            </a:r>
            <a:r>
              <a:rPr lang="en-US" sz="2400" b="1" dirty="0" smtClean="0"/>
              <a:t>.</a:t>
            </a:r>
          </a:p>
          <a:p>
            <a:r>
              <a:rPr lang="zh-CN" altLang="en-US" sz="2400" b="1" i="1" dirty="0" smtClean="0">
                <a:solidFill>
                  <a:srgbClr val="C00000"/>
                </a:solidFill>
              </a:rPr>
              <a:t>反向边</a:t>
            </a:r>
            <a:r>
              <a:rPr lang="en-US" sz="2400" b="1" dirty="0" smtClean="0"/>
              <a:t> </a:t>
            </a:r>
            <a:r>
              <a:rPr lang="zh-CN" altLang="en-US" sz="2400" b="1" dirty="0" smtClean="0"/>
              <a:t>：从一个节点连向它在</a:t>
            </a:r>
            <a:r>
              <a:rPr lang="en-US" altLang="zh-CN" sz="2400" b="1" dirty="0" smtClean="0"/>
              <a:t>DFS</a:t>
            </a:r>
            <a:r>
              <a:rPr lang="zh-CN" altLang="en-US" sz="2400" b="1" dirty="0" smtClean="0"/>
              <a:t>树中的祖先</a:t>
            </a:r>
            <a:r>
              <a:rPr lang="zh-CN" altLang="en-US" sz="2400" b="1" dirty="0"/>
              <a:t>节点的非树</a:t>
            </a:r>
            <a:r>
              <a:rPr lang="zh-CN" altLang="en-US" sz="2400" b="1" dirty="0" smtClean="0"/>
              <a:t>边</a:t>
            </a:r>
            <a:endParaRPr lang="en-US" altLang="zh-CN" sz="2400" b="1" dirty="0" smtClean="0"/>
          </a:p>
          <a:p>
            <a:pPr lvl="1"/>
            <a:r>
              <a:rPr lang="zh-CN" altLang="en-US" sz="1800" b="1" dirty="0"/>
              <a:t>上</a:t>
            </a:r>
            <a:r>
              <a:rPr lang="zh-CN" altLang="en-US" sz="1800" b="1" dirty="0" smtClean="0"/>
              <a:t>个例子中标记为</a:t>
            </a:r>
            <a:r>
              <a:rPr lang="en-US" sz="1800" b="1" dirty="0" smtClean="0"/>
              <a:t>B</a:t>
            </a:r>
            <a:r>
              <a:rPr lang="zh-CN" altLang="en-US" sz="1800" b="1" dirty="0" smtClean="0"/>
              <a:t>的边</a:t>
            </a:r>
            <a:endParaRPr lang="en-US" sz="1800" b="1" dirty="0" smtClean="0"/>
          </a:p>
          <a:p>
            <a:r>
              <a:rPr lang="zh-CN" altLang="en-US" sz="2400" b="1" i="1" dirty="0">
                <a:solidFill>
                  <a:srgbClr val="C00000"/>
                </a:solidFill>
              </a:rPr>
              <a:t>前向边</a:t>
            </a:r>
            <a:r>
              <a:rPr lang="zh-CN" altLang="en-US" sz="2400" b="1" dirty="0"/>
              <a:t>：</a:t>
            </a:r>
            <a:r>
              <a:rPr lang="zh-CN" altLang="en-US" sz="2400" b="1" dirty="0" smtClean="0"/>
              <a:t>从</a:t>
            </a:r>
            <a:r>
              <a:rPr lang="zh-CN" altLang="en-US" sz="2400" b="1" dirty="0"/>
              <a:t>一个节点连向它在</a:t>
            </a:r>
            <a:r>
              <a:rPr lang="en-US" altLang="zh-CN" sz="2400" b="1" dirty="0"/>
              <a:t>DFS</a:t>
            </a:r>
            <a:r>
              <a:rPr lang="zh-CN" altLang="en-US" sz="2400" b="1" dirty="0"/>
              <a:t>树中</a:t>
            </a:r>
            <a:r>
              <a:rPr lang="zh-CN" altLang="en-US" sz="2400" b="1" dirty="0" smtClean="0"/>
              <a:t>的后代节点</a:t>
            </a:r>
            <a:r>
              <a:rPr lang="zh-CN" altLang="en-US" sz="2400" b="1" dirty="0"/>
              <a:t>的非树</a:t>
            </a:r>
            <a:r>
              <a:rPr lang="zh-CN" altLang="en-US" sz="2400" b="1" dirty="0" smtClean="0"/>
              <a:t>边</a:t>
            </a:r>
            <a:endParaRPr lang="en-US" altLang="zh-CN" sz="2400" b="1" dirty="0" smtClean="0"/>
          </a:p>
          <a:p>
            <a:pPr lvl="1"/>
            <a:r>
              <a:rPr lang="zh-CN" altLang="en-US" sz="1800" b="1" dirty="0"/>
              <a:t>上个例子中标记为</a:t>
            </a:r>
            <a:r>
              <a:rPr lang="en-US" sz="1800" b="1" dirty="0" smtClean="0"/>
              <a:t>F </a:t>
            </a:r>
            <a:r>
              <a:rPr lang="zh-CN" altLang="en-US" sz="1800" b="1" dirty="0" smtClean="0"/>
              <a:t>的边</a:t>
            </a:r>
            <a:r>
              <a:rPr lang="en-US" sz="1800" b="1" dirty="0" smtClean="0"/>
              <a:t>.</a:t>
            </a:r>
          </a:p>
          <a:p>
            <a:r>
              <a:rPr lang="zh-CN" altLang="en-US" sz="2400" b="1" i="1" dirty="0" smtClean="0">
                <a:solidFill>
                  <a:srgbClr val="C00000"/>
                </a:solidFill>
              </a:rPr>
              <a:t>交叉</a:t>
            </a:r>
            <a:r>
              <a:rPr lang="zh-CN" altLang="en-US" sz="2400" b="1" i="1" dirty="0">
                <a:solidFill>
                  <a:srgbClr val="C00000"/>
                </a:solidFill>
              </a:rPr>
              <a:t>边</a:t>
            </a:r>
            <a:r>
              <a:rPr lang="en-US" sz="2400" b="1" i="1" dirty="0">
                <a:solidFill>
                  <a:srgbClr val="C00000"/>
                </a:solidFill>
              </a:rPr>
              <a:t>Cross edges </a:t>
            </a:r>
            <a:r>
              <a:rPr lang="en-US" sz="2400" b="1" dirty="0" smtClean="0"/>
              <a:t>– </a:t>
            </a:r>
            <a:r>
              <a:rPr lang="zh-CN" altLang="en-US" sz="2400" b="1" dirty="0" smtClean="0"/>
              <a:t>图中不属于树边、反向边、和前向边的那些边</a:t>
            </a:r>
            <a:endParaRPr lang="en-US" sz="2400" b="1" dirty="0" smtClean="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8025" t="76691" b="3291"/>
          <a:stretch/>
        </p:blipFill>
        <p:spPr bwMode="auto">
          <a:xfrm>
            <a:off x="4038600" y="4114800"/>
            <a:ext cx="3429000" cy="2209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1666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(2)</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smtClean="0"/>
              <a:t>第一次被</a:t>
            </a:r>
            <a:r>
              <a:rPr lang="en-US" altLang="zh-CN" sz="2400" b="1" dirty="0" smtClean="0"/>
              <a:t>DFS</a:t>
            </a:r>
            <a:r>
              <a:rPr lang="zh-CN" altLang="en-US" sz="2400" b="1" dirty="0" smtClean="0"/>
              <a:t>算法访问时，</a:t>
            </a:r>
            <a:r>
              <a:rPr lang="en-US" altLang="zh-CN" sz="2400" b="1" i="1" dirty="0" smtClean="0"/>
              <a:t>v</a:t>
            </a:r>
            <a:r>
              <a:rPr lang="zh-CN" altLang="en-US" sz="2400" b="1" dirty="0" smtClean="0"/>
              <a:t>节点的颜色可以确定边</a:t>
            </a:r>
            <a:r>
              <a:rPr lang="en-US" altLang="zh-CN" sz="2400" b="1" dirty="0" smtClean="0"/>
              <a:t>(</a:t>
            </a:r>
            <a:r>
              <a:rPr lang="en-US" altLang="zh-CN" sz="2400" b="1" i="1" dirty="0" err="1" smtClean="0"/>
              <a:t>u,v</a:t>
            </a:r>
            <a:r>
              <a:rPr lang="en-US" altLang="zh-CN" sz="2400" b="1" dirty="0" smtClean="0"/>
              <a:t>)</a:t>
            </a:r>
            <a:r>
              <a:rPr lang="zh-CN" altLang="en-US" sz="2400" b="1" dirty="0" smtClean="0"/>
              <a:t>的类型</a:t>
            </a:r>
            <a:r>
              <a:rPr lang="en-US" sz="2400" b="1" dirty="0" smtClean="0"/>
              <a:t>:</a:t>
            </a:r>
          </a:p>
          <a:p>
            <a:pPr lvl="1"/>
            <a:r>
              <a:rPr lang="zh-CN" altLang="en-US" sz="2200" b="1" dirty="0" smtClean="0"/>
              <a:t>如果</a:t>
            </a:r>
            <a:r>
              <a:rPr lang="en-US" altLang="zh-CN" sz="2200" b="1" dirty="0" smtClean="0"/>
              <a:t>v</a:t>
            </a:r>
            <a:r>
              <a:rPr lang="zh-CN" altLang="en-US" sz="2200" b="1" dirty="0" smtClean="0"/>
              <a:t>为白色节点，则</a:t>
            </a:r>
            <a:r>
              <a:rPr lang="en-US" altLang="zh-CN" sz="2000" b="1" dirty="0"/>
              <a:t>(</a:t>
            </a:r>
            <a:r>
              <a:rPr lang="en-US" altLang="zh-CN" sz="2000" b="1" i="1" dirty="0" err="1"/>
              <a:t>u,v</a:t>
            </a:r>
            <a:r>
              <a:rPr lang="en-US" altLang="zh-CN" sz="2000" b="1" dirty="0"/>
              <a:t>) </a:t>
            </a:r>
            <a:r>
              <a:rPr lang="zh-CN" altLang="en-US" sz="2000" b="1" dirty="0" smtClean="0"/>
              <a:t>为树边</a:t>
            </a:r>
            <a:endParaRPr lang="en-US" sz="2200" b="1" dirty="0" smtClean="0"/>
          </a:p>
          <a:p>
            <a:pPr lvl="1"/>
            <a:r>
              <a:rPr lang="zh-CN" altLang="en-US" sz="2200" b="1" dirty="0" smtClean="0"/>
              <a:t>如果</a:t>
            </a:r>
            <a:r>
              <a:rPr lang="en-US" altLang="zh-CN" sz="2200" b="1" dirty="0"/>
              <a:t>v</a:t>
            </a:r>
            <a:r>
              <a:rPr lang="zh-CN" altLang="en-US" sz="2200" b="1" dirty="0" smtClean="0"/>
              <a:t>是灰色节点，则</a:t>
            </a:r>
            <a:r>
              <a:rPr lang="en-US" altLang="zh-CN" sz="2000" b="1" dirty="0"/>
              <a:t>(</a:t>
            </a:r>
            <a:r>
              <a:rPr lang="en-US" altLang="zh-CN" sz="2000" b="1" i="1" dirty="0" err="1"/>
              <a:t>u,v</a:t>
            </a:r>
            <a:r>
              <a:rPr lang="en-US" altLang="zh-CN" sz="2000" b="1" dirty="0"/>
              <a:t>) </a:t>
            </a:r>
            <a:r>
              <a:rPr lang="zh-CN" altLang="en-US" sz="2000" b="1" dirty="0" smtClean="0"/>
              <a:t>为反向边</a:t>
            </a:r>
            <a:endParaRPr lang="en-US" sz="2200" b="1" dirty="0" smtClean="0"/>
          </a:p>
          <a:p>
            <a:pPr lvl="1"/>
            <a:r>
              <a:rPr lang="zh-CN" altLang="en-US" sz="2200" b="1" dirty="0" smtClean="0"/>
              <a:t>如果</a:t>
            </a:r>
            <a:r>
              <a:rPr lang="en-US" altLang="zh-CN" sz="2200" b="1" dirty="0" smtClean="0"/>
              <a:t>v</a:t>
            </a:r>
            <a:r>
              <a:rPr lang="zh-CN" altLang="en-US" sz="2200" b="1" dirty="0" smtClean="0"/>
              <a:t>是黑色节点，则</a:t>
            </a:r>
            <a:r>
              <a:rPr lang="en-US" altLang="zh-CN" sz="2000" b="1" dirty="0"/>
              <a:t>(</a:t>
            </a:r>
            <a:r>
              <a:rPr lang="en-US" altLang="zh-CN" sz="2000" b="1" i="1" dirty="0" err="1"/>
              <a:t>u,v</a:t>
            </a:r>
            <a:r>
              <a:rPr lang="en-US" altLang="zh-CN" sz="2000" b="1" dirty="0"/>
              <a:t>) </a:t>
            </a:r>
            <a:r>
              <a:rPr lang="zh-CN" altLang="en-US" sz="2000" b="1" dirty="0" smtClean="0"/>
              <a:t>为前向边或者交叉边</a:t>
            </a:r>
            <a:endParaRPr lang="en-US" sz="2200" b="1" dirty="0" smtClean="0"/>
          </a:p>
        </p:txBody>
      </p:sp>
    </p:spTree>
    <p:extLst>
      <p:ext uri="{BB962C8B-B14F-4D97-AF65-F5344CB8AC3E}">
        <p14:creationId xmlns:p14="http://schemas.microsoft.com/office/powerpoint/2010/main" xmlns=""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(3)</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solidFill>
                  <a:srgbClr val="C00000"/>
                </a:solidFill>
              </a:rPr>
              <a:t>定理</a:t>
            </a:r>
            <a:r>
              <a:rPr lang="en-US" sz="2400" b="1" dirty="0" smtClean="0">
                <a:solidFill>
                  <a:srgbClr val="C00000"/>
                </a:solidFill>
              </a:rPr>
              <a:t>1</a:t>
            </a:r>
            <a:r>
              <a:rPr lang="en-US" sz="2400" b="1" dirty="0" smtClean="0"/>
              <a:t>: </a:t>
            </a:r>
            <a:r>
              <a:rPr lang="zh-CN" altLang="en-US" sz="2400" b="1" dirty="0" smtClean="0"/>
              <a:t>如果图是无向图，则边要么是树边，要么是反向边</a:t>
            </a:r>
            <a:endParaRPr lang="en-US" sz="2400" b="1" dirty="0" smtClean="0"/>
          </a:p>
          <a:p>
            <a:pPr marL="0" indent="0">
              <a:buNone/>
            </a:pPr>
            <a:r>
              <a:rPr lang="en-US" sz="2400" b="1" i="1" dirty="0"/>
              <a:t> </a:t>
            </a:r>
            <a:r>
              <a:rPr lang="en-US" sz="2400" b="1" i="1" dirty="0" smtClean="0"/>
              <a:t>    </a:t>
            </a:r>
            <a:r>
              <a:rPr lang="zh-CN" altLang="en-US" sz="2400" b="1" i="1" dirty="0" smtClean="0">
                <a:solidFill>
                  <a:srgbClr val="FF0000"/>
                </a:solidFill>
              </a:rPr>
              <a:t>例子</a:t>
            </a:r>
            <a:r>
              <a:rPr lang="en-US" sz="2400" b="1" dirty="0" smtClean="0"/>
              <a:t>: </a:t>
            </a:r>
            <a:r>
              <a:rPr lang="zh-CN" altLang="en-US" sz="2400" b="1" dirty="0" smtClean="0"/>
              <a:t>将下图视作无向图（单向改为双向）</a:t>
            </a:r>
            <a:endParaRPr lang="en-US" sz="2400" b="1" i="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smtClean="0"/>
              <a:t>边</a:t>
            </a:r>
            <a:r>
              <a:rPr lang="en-US" sz="2200" dirty="0" smtClean="0"/>
              <a:t>(</a:t>
            </a:r>
            <a:r>
              <a:rPr lang="en-US" sz="2200" i="1" dirty="0" smtClean="0"/>
              <a:t>x</a:t>
            </a:r>
            <a:r>
              <a:rPr lang="en-US" sz="2200" dirty="0" smtClean="0"/>
              <a:t>, </a:t>
            </a:r>
            <a:r>
              <a:rPr lang="en-US" sz="2200" i="1" dirty="0" smtClean="0"/>
              <a:t>v</a:t>
            </a:r>
            <a:r>
              <a:rPr lang="en-US" sz="2200" dirty="0" smtClean="0"/>
              <a:t>)</a:t>
            </a:r>
            <a:r>
              <a:rPr lang="zh-CN" altLang="en-US" sz="2200" dirty="0" smtClean="0"/>
              <a:t>比边</a:t>
            </a:r>
            <a:r>
              <a:rPr lang="en-US" sz="2200" dirty="0" smtClean="0"/>
              <a:t> </a:t>
            </a:r>
            <a:r>
              <a:rPr lang="en-US" altLang="zh-CN" sz="2200" dirty="0" smtClean="0"/>
              <a:t>(</a:t>
            </a:r>
            <a:r>
              <a:rPr lang="en-US" altLang="zh-CN" sz="2200" i="1" dirty="0" smtClean="0"/>
              <a:t>v</a:t>
            </a:r>
            <a:r>
              <a:rPr lang="en-US" altLang="zh-CN" sz="2200" dirty="0" smtClean="0"/>
              <a:t>, </a:t>
            </a:r>
            <a:r>
              <a:rPr lang="en-US" altLang="zh-CN" sz="2200" i="1" dirty="0" smtClean="0"/>
              <a:t>x</a:t>
            </a:r>
            <a:r>
              <a:rPr lang="en-US" altLang="zh-CN" sz="2200" dirty="0" smtClean="0"/>
              <a:t>)</a:t>
            </a:r>
            <a:r>
              <a:rPr lang="zh-CN" altLang="en-US" sz="2200" dirty="0" smtClean="0"/>
              <a:t>先被访问，因此使之成为一条反向边</a:t>
            </a:r>
            <a:endParaRPr lang="en-US" sz="2200" dirty="0" smtClean="0"/>
          </a:p>
          <a:p>
            <a:pPr marL="274320" indent="-274320">
              <a:buFont typeface="Wingdings" pitchFamily="2" charset="2"/>
              <a:buChar char="§"/>
            </a:pPr>
            <a:r>
              <a:rPr lang="zh-CN" altLang="en-US" sz="2200" dirty="0" smtClean="0"/>
              <a:t>边</a:t>
            </a:r>
            <a:r>
              <a:rPr lang="en-US" sz="2200" dirty="0" smtClean="0"/>
              <a:t>(</a:t>
            </a:r>
            <a:r>
              <a:rPr lang="en-US" sz="2200" i="1" dirty="0" smtClean="0"/>
              <a:t>y</a:t>
            </a:r>
            <a:r>
              <a:rPr lang="en-US" sz="2200" dirty="0" smtClean="0"/>
              <a:t>, </a:t>
            </a:r>
            <a:r>
              <a:rPr lang="en-US" sz="2200" i="1" dirty="0" smtClean="0"/>
              <a:t>w</a:t>
            </a:r>
            <a:r>
              <a:rPr lang="en-US" sz="2200" dirty="0" smtClean="0"/>
              <a:t>) </a:t>
            </a:r>
            <a:r>
              <a:rPr lang="zh-CN" altLang="en-US" sz="2200" dirty="0" smtClean="0"/>
              <a:t>比边</a:t>
            </a:r>
            <a:r>
              <a:rPr lang="en-US" sz="2200" dirty="0" smtClean="0"/>
              <a:t> (</a:t>
            </a:r>
            <a:r>
              <a:rPr lang="en-US" sz="2200" i="1" dirty="0" smtClean="0"/>
              <a:t>w</a:t>
            </a:r>
            <a:r>
              <a:rPr lang="en-US" sz="2200" dirty="0" smtClean="0"/>
              <a:t>, </a:t>
            </a:r>
            <a:r>
              <a:rPr lang="en-US" sz="2200" i="1" dirty="0" smtClean="0"/>
              <a:t>y</a:t>
            </a:r>
            <a:r>
              <a:rPr lang="en-US" sz="2200" dirty="0" smtClean="0"/>
              <a:t>)</a:t>
            </a:r>
            <a:r>
              <a:rPr lang="zh-CN" altLang="en-US" sz="2200" dirty="0" smtClean="0"/>
              <a:t>先被访问，因此使之成为一条树边</a:t>
            </a:r>
            <a:endParaRPr lang="en-US" sz="2200" dirty="0"/>
          </a:p>
        </p:txBody>
      </p:sp>
    </p:spTree>
    <p:extLst>
      <p:ext uri="{BB962C8B-B14F-4D97-AF65-F5344CB8AC3E}">
        <p14:creationId xmlns:p14="http://schemas.microsoft.com/office/powerpoint/2010/main" xmlns=""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(1)</a:t>
            </a:r>
          </a:p>
        </p:txBody>
      </p:sp>
      <p:sp>
        <p:nvSpPr>
          <p:cNvPr id="50179" name="Rectangle 3"/>
          <p:cNvSpPr>
            <a:spLocks noGrp="1" noChangeArrowheads="1"/>
          </p:cNvSpPr>
          <p:nvPr>
            <p:ph type="body" idx="1"/>
          </p:nvPr>
        </p:nvSpPr>
        <p:spPr>
          <a:xfrm>
            <a:off x="609600" y="1524000"/>
            <a:ext cx="7848600" cy="4495800"/>
          </a:xfrm>
        </p:spPr>
        <p:txBody>
          <a:bodyPr/>
          <a:lstStyle/>
          <a:p>
            <a:r>
              <a:rPr lang="zh-CN" altLang="en-US" sz="2400" b="1" i="1" dirty="0" smtClean="0">
                <a:solidFill>
                  <a:srgbClr val="C00000"/>
                </a:solidFill>
                <a:latin typeface="+mj-lt"/>
              </a:rPr>
              <a:t>无向图</a:t>
            </a:r>
            <a:r>
              <a:rPr lang="en-US" sz="2400" b="1" i="1" dirty="0" smtClean="0">
                <a:solidFill>
                  <a:srgbClr val="C00000"/>
                </a:solidFill>
                <a:latin typeface="+mj-lt"/>
              </a:rPr>
              <a:t>G</a:t>
            </a:r>
            <a:r>
              <a:rPr lang="zh-CN" altLang="en-US" sz="2400" b="1" i="1" dirty="0" smtClean="0">
                <a:solidFill>
                  <a:srgbClr val="C00000"/>
                </a:solidFill>
                <a:latin typeface="+mj-lt"/>
              </a:rPr>
              <a:t>是否连通</a:t>
            </a:r>
            <a:r>
              <a:rPr lang="en-US" sz="2400" b="1" dirty="0" smtClean="0">
                <a:solidFill>
                  <a:srgbClr val="C00000"/>
                </a:solidFill>
                <a:latin typeface="+mj-lt"/>
              </a:rPr>
              <a:t>? </a:t>
            </a:r>
          </a:p>
          <a:p>
            <a:pPr marL="640080" lvl="1"/>
            <a:r>
              <a:rPr lang="zh-CN" altLang="en-US" sz="2200" b="1" dirty="0" smtClean="0">
                <a:latin typeface="+mj-lt"/>
              </a:rPr>
              <a:t>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一次，然后检查一下看看是否图中还有白色的节点。如果没有，则说明图是连通的，否则不连通</a:t>
            </a:r>
            <a:endParaRPr lang="en-US" sz="2200" b="1" dirty="0" smtClean="0">
              <a:latin typeface="+mj-lt"/>
            </a:endParaRPr>
          </a:p>
          <a:p>
            <a:pPr marL="400050" lvl="1" indent="0">
              <a:buNone/>
            </a:pPr>
            <a:r>
              <a:rPr lang="en-US" sz="2200" b="1" dirty="0">
                <a:latin typeface="+mj-lt"/>
              </a:rPr>
              <a:t> </a:t>
            </a:r>
            <a:r>
              <a:rPr lang="en-US" sz="2200" b="1" dirty="0" smtClean="0">
                <a:latin typeface="+mj-lt"/>
              </a:rPr>
              <a:t>   </a:t>
            </a:r>
            <a:r>
              <a:rPr lang="zh-CN" altLang="en-US" sz="2200" b="1" dirty="0" smtClean="0">
                <a:latin typeface="+mj-lt"/>
              </a:rPr>
              <a:t>运行时间</a:t>
            </a:r>
            <a:r>
              <a:rPr lang="en-US" sz="2200" b="1" dirty="0" smtClean="0">
                <a:latin typeface="+mj-lt"/>
              </a:rPr>
              <a:t>: </a:t>
            </a:r>
            <a:r>
              <a:rPr lang="en-US" sz="2200" b="1" i="1" dirty="0" smtClean="0">
                <a:latin typeface="+mj-lt"/>
              </a:rPr>
              <a:t>O</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a:p>
            <a:pPr marL="0" indent="0">
              <a:buNone/>
            </a:pPr>
            <a:endParaRPr lang="en-US" sz="2400" b="1" dirty="0" smtClean="0">
              <a:latin typeface="+mj-lt"/>
            </a:endParaRPr>
          </a:p>
          <a:p>
            <a:r>
              <a:rPr lang="zh-CN" altLang="en-US" sz="2400" b="1" i="1" dirty="0" smtClean="0">
                <a:solidFill>
                  <a:srgbClr val="C00000"/>
                </a:solidFill>
                <a:latin typeface="+mj-lt"/>
              </a:rPr>
              <a:t>寻找连通分支</a:t>
            </a:r>
            <a:endParaRPr lang="en-US" sz="2400" b="1" i="1" dirty="0" smtClean="0">
              <a:latin typeface="+mj-lt"/>
            </a:endParaRPr>
          </a:p>
          <a:p>
            <a:pPr lvl="1"/>
            <a:r>
              <a:rPr lang="zh-CN" altLang="en-US" sz="2200" b="1" dirty="0" smtClean="0">
                <a:latin typeface="+mj-lt"/>
              </a:rPr>
              <a:t>调用</a:t>
            </a:r>
            <a:r>
              <a:rPr lang="en-US" sz="2200" b="1" dirty="0" smtClean="0">
                <a:latin typeface="+mj-lt"/>
              </a:rPr>
              <a:t>DFS</a:t>
            </a:r>
            <a:r>
              <a:rPr lang="zh-CN" altLang="en-US" sz="2200" b="1" dirty="0" smtClean="0">
                <a:latin typeface="+mj-lt"/>
              </a:rPr>
              <a:t>；每次调用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，其中所有遍历到的节点属于一个连通分支</a:t>
            </a:r>
            <a:endParaRPr lang="en-US" sz="2200" b="1" dirty="0" smtClean="0">
              <a:latin typeface="+mj-lt"/>
            </a:endParaRPr>
          </a:p>
          <a:p>
            <a:pPr marL="400050" lvl="1" indent="0">
              <a:buNone/>
            </a:pPr>
            <a:r>
              <a:rPr lang="zh-CN" altLang="en-US" sz="2200" b="1" dirty="0" smtClean="0"/>
              <a:t>     运行时间</a:t>
            </a:r>
            <a:r>
              <a:rPr lang="en-US" sz="2200" b="1" dirty="0" smtClean="0">
                <a:latin typeface="+mj-lt"/>
              </a:rPr>
              <a:t>: </a:t>
            </a:r>
            <a:r>
              <a:rPr lang="en-US" sz="2200" b="1" dirty="0" smtClean="0">
                <a:latin typeface="+mj-lt"/>
                <a:sym typeface="Symbol"/>
              </a:rPr>
              <a:t></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p:txBody>
      </p:sp>
    </p:spTree>
    <p:extLst>
      <p:ext uri="{BB962C8B-B14F-4D97-AF65-F5344CB8AC3E}">
        <p14:creationId xmlns:p14="http://schemas.microsoft.com/office/powerpoint/2010/main" xmlns=""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(2)</a:t>
            </a:r>
          </a:p>
        </p:txBody>
      </p:sp>
      <p:sp>
        <p:nvSpPr>
          <p:cNvPr id="53251" name="Rectangle 3"/>
          <p:cNvSpPr>
            <a:spLocks noGrp="1" noChangeArrowheads="1"/>
          </p:cNvSpPr>
          <p:nvPr>
            <p:ph type="body" idx="1"/>
          </p:nvPr>
        </p:nvSpPr>
        <p:spPr>
          <a:xfrm>
            <a:off x="381000" y="1371600"/>
            <a:ext cx="8305800" cy="5486400"/>
          </a:xfrm>
        </p:spPr>
        <p:txBody>
          <a:bodyPr/>
          <a:lstStyle/>
          <a:p>
            <a:r>
              <a:rPr lang="zh-CN" altLang="en-US" sz="2400" b="1" dirty="0" smtClean="0">
                <a:solidFill>
                  <a:srgbClr val="C00000"/>
                </a:solidFill>
              </a:rPr>
              <a:t>一个有向图</a:t>
            </a:r>
            <a:r>
              <a:rPr lang="en-US" sz="2400" b="1" i="1" dirty="0" smtClean="0">
                <a:solidFill>
                  <a:srgbClr val="C00000"/>
                </a:solidFill>
              </a:rPr>
              <a:t>G</a:t>
            </a:r>
            <a:r>
              <a:rPr lang="zh-CN" altLang="en-US" sz="2400" b="1" dirty="0" smtClean="0">
                <a:solidFill>
                  <a:srgbClr val="C00000"/>
                </a:solidFill>
              </a:rPr>
              <a:t>中是否包含一个有向环</a:t>
            </a:r>
            <a:r>
              <a:rPr lang="en-US" sz="2400" b="1" dirty="0" smtClean="0">
                <a:solidFill>
                  <a:srgbClr val="C00000"/>
                </a:solidFill>
              </a:rPr>
              <a:t>?</a:t>
            </a:r>
            <a:r>
              <a:rPr lang="en-US" sz="2400" b="1" dirty="0" smtClean="0"/>
              <a:t> </a:t>
            </a:r>
          </a:p>
          <a:p>
            <a:pPr marL="640080" lvl="1"/>
            <a:r>
              <a:rPr lang="zh-CN" altLang="en-US" sz="2200" b="1" dirty="0" smtClean="0"/>
              <a:t>调用</a:t>
            </a:r>
            <a:r>
              <a:rPr lang="en-US" sz="2200" b="1" dirty="0" smtClean="0"/>
              <a:t>DFS</a:t>
            </a:r>
            <a:r>
              <a:rPr lang="zh-CN" altLang="en-US" sz="2200" b="1" dirty="0" smtClean="0"/>
              <a:t>；如果存在</a:t>
            </a:r>
            <a:r>
              <a:rPr lang="zh-CN" altLang="en-US" sz="2200" b="1" dirty="0" smtClean="0">
                <a:solidFill>
                  <a:srgbClr val="FF0000"/>
                </a:solidFill>
              </a:rPr>
              <a:t>反向边</a:t>
            </a:r>
            <a:r>
              <a:rPr lang="zh-CN" altLang="en-US" sz="2200" b="1" dirty="0" smtClean="0"/>
              <a:t>，则说明存在有向环，否则不包含有向环</a:t>
            </a:r>
            <a:endParaRPr lang="en-US" sz="2200" b="1" dirty="0" smtClean="0"/>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 </a:t>
            </a:r>
            <a:r>
              <a:rPr lang="en-US" sz="2200" b="1" dirty="0" smtClean="0"/>
              <a:t>+ | </a:t>
            </a:r>
            <a:r>
              <a:rPr lang="en-US" sz="2200" b="1" i="1" dirty="0" smtClean="0"/>
              <a:t>E |</a:t>
            </a:r>
            <a:r>
              <a:rPr lang="en-US" sz="2200" b="1" dirty="0" smtClean="0"/>
              <a:t>).</a:t>
            </a:r>
            <a:endParaRPr lang="en-US" sz="2400" b="1" dirty="0" smtClean="0"/>
          </a:p>
          <a:p>
            <a:pPr>
              <a:spcBef>
                <a:spcPts val="600"/>
              </a:spcBef>
            </a:pPr>
            <a:r>
              <a:rPr lang="zh-CN" altLang="en-US" sz="2400" b="1" dirty="0" smtClean="0">
                <a:solidFill>
                  <a:srgbClr val="C00000"/>
                </a:solidFill>
              </a:rPr>
              <a:t>一个无向图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是否包含一个环</a:t>
            </a:r>
            <a:r>
              <a:rPr lang="en-US" sz="2400" b="1" dirty="0" smtClean="0">
                <a:solidFill>
                  <a:srgbClr val="C00000"/>
                </a:solidFill>
              </a:rPr>
              <a:t>?</a:t>
            </a:r>
            <a:r>
              <a:rPr lang="en-US" sz="2400" b="1" dirty="0" smtClean="0"/>
              <a:t> </a:t>
            </a:r>
          </a:p>
          <a:p>
            <a:pPr marL="640080" lvl="1"/>
            <a:r>
              <a:rPr lang="zh-CN" altLang="en-US" sz="2200" b="1" dirty="0" smtClean="0"/>
              <a:t>与有向图的情况一样</a:t>
            </a:r>
            <a:r>
              <a:rPr lang="en-US" sz="2200" b="1" dirty="0" smtClean="0"/>
              <a:t> </a:t>
            </a:r>
          </a:p>
          <a:p>
            <a:pPr marL="640080" lvl="1"/>
            <a:r>
              <a:rPr lang="zh-CN" altLang="en-US" sz="2200" b="1" dirty="0" smtClean="0"/>
              <a:t>如果图</a:t>
            </a:r>
            <a:r>
              <a:rPr lang="en-US" sz="2200" b="1" i="1" dirty="0" smtClean="0"/>
              <a:t>G</a:t>
            </a:r>
            <a:r>
              <a:rPr lang="zh-CN" altLang="en-US" sz="2200" b="1" dirty="0" smtClean="0"/>
              <a:t>是一个树或者森林，则它最多包含</a:t>
            </a:r>
            <a:r>
              <a:rPr lang="en-US" sz="2200" b="1" dirty="0" smtClean="0"/>
              <a:t> |</a:t>
            </a:r>
            <a:r>
              <a:rPr lang="en-US" sz="2200" b="1" i="1" dirty="0" smtClean="0"/>
              <a:t>V </a:t>
            </a:r>
            <a:r>
              <a:rPr lang="en-US" sz="2200" b="1" dirty="0" smtClean="0"/>
              <a:t>| – 1 </a:t>
            </a:r>
            <a:r>
              <a:rPr lang="zh-CN" altLang="en-US" sz="2200" b="1" dirty="0" smtClean="0"/>
              <a:t>条边</a:t>
            </a:r>
            <a:r>
              <a:rPr lang="en-US" sz="2200" b="1" dirty="0" smtClean="0"/>
              <a:t> </a:t>
            </a:r>
          </a:p>
          <a:p>
            <a:pPr marL="640080" lvl="1"/>
            <a:r>
              <a:rPr lang="zh-CN" altLang="en-US" sz="2200" b="1" dirty="0" smtClean="0"/>
              <a:t>运行时间为</a:t>
            </a:r>
            <a:r>
              <a:rPr lang="en-US" sz="2200" b="1" dirty="0" smtClean="0"/>
              <a:t> </a:t>
            </a:r>
            <a:r>
              <a:rPr lang="en-US" sz="2200" b="1" i="1" dirty="0" smtClean="0"/>
              <a:t>O</a:t>
            </a:r>
            <a:r>
              <a:rPr lang="en-US" sz="2200" b="1" dirty="0" smtClean="0"/>
              <a:t>(|</a:t>
            </a:r>
            <a:r>
              <a:rPr lang="en-US" sz="2200" b="1" i="1" dirty="0" smtClean="0"/>
              <a:t>V </a:t>
            </a:r>
            <a:r>
              <a:rPr lang="en-US" sz="2200" b="1" dirty="0" smtClean="0"/>
              <a:t>|) </a:t>
            </a:r>
            <a:r>
              <a:rPr lang="zh-CN" altLang="en-US" sz="2200" b="1" dirty="0" smtClean="0"/>
              <a:t>，因为</a:t>
            </a:r>
            <a:r>
              <a:rPr lang="en-US" altLang="zh-CN" sz="2200" b="1" dirty="0" smtClean="0"/>
              <a:t>DFS</a:t>
            </a:r>
            <a:r>
              <a:rPr lang="zh-CN" altLang="en-US" sz="2200" b="1" dirty="0" smtClean="0"/>
              <a:t>算法在发现环之前最多只会遍历</a:t>
            </a:r>
            <a:r>
              <a:rPr lang="en-US" altLang="zh-CN" sz="2200" b="1" dirty="0"/>
              <a:t>|</a:t>
            </a:r>
            <a:r>
              <a:rPr lang="en-US" altLang="zh-CN" sz="2200" b="1" i="1" dirty="0"/>
              <a:t>V </a:t>
            </a:r>
            <a:r>
              <a:rPr lang="en-US" altLang="zh-CN" sz="2200" b="1" dirty="0" smtClean="0"/>
              <a:t>|</a:t>
            </a:r>
            <a:r>
              <a:rPr lang="zh-CN" altLang="en-US" sz="2200" b="1" dirty="0" smtClean="0"/>
              <a:t>条边（一个无向图如果有</a:t>
            </a:r>
            <a:r>
              <a:rPr lang="zh-CN" altLang="en-US" sz="2200" b="1" dirty="0"/>
              <a:t>≥</a:t>
            </a:r>
            <a:r>
              <a:rPr lang="en-US" altLang="zh-CN" sz="2200" b="1" dirty="0" smtClean="0"/>
              <a:t> </a:t>
            </a:r>
            <a:r>
              <a:rPr lang="en-US" altLang="zh-CN" sz="2200" b="1" dirty="0"/>
              <a:t>|</a:t>
            </a:r>
            <a:r>
              <a:rPr lang="en-US" altLang="zh-CN" sz="2200" b="1" i="1" dirty="0"/>
              <a:t>V </a:t>
            </a:r>
            <a:r>
              <a:rPr lang="en-US" altLang="zh-CN" sz="2200" b="1" dirty="0"/>
              <a:t>| </a:t>
            </a:r>
            <a:r>
              <a:rPr lang="zh-CN" altLang="en-US" sz="2200" b="1" dirty="0" smtClean="0"/>
              <a:t>条边，则一定有环）</a:t>
            </a:r>
            <a:r>
              <a:rPr lang="en-US" sz="2200" b="1" dirty="0" smtClean="0"/>
              <a:t> </a:t>
            </a:r>
          </a:p>
          <a:p>
            <a:pPr>
              <a:spcBef>
                <a:spcPts val="600"/>
              </a:spcBef>
            </a:pPr>
            <a:r>
              <a:rPr lang="zh-CN" altLang="en-US" sz="2400" b="1" dirty="0" smtClean="0">
                <a:solidFill>
                  <a:srgbClr val="C00000"/>
                </a:solidFill>
              </a:rPr>
              <a:t>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是否是一颗树</a:t>
            </a:r>
            <a:r>
              <a:rPr lang="en-US" sz="2400" b="1" dirty="0" smtClean="0">
                <a:solidFill>
                  <a:srgbClr val="C00000"/>
                </a:solidFill>
              </a:rPr>
              <a:t>?</a:t>
            </a:r>
            <a:r>
              <a:rPr lang="en-US" sz="2400" b="1" dirty="0" smtClean="0"/>
              <a:t> </a:t>
            </a:r>
          </a:p>
          <a:p>
            <a:pPr marL="640080" lvl="1"/>
            <a:r>
              <a:rPr lang="en-US" sz="2200" b="1" dirty="0" smtClean="0"/>
              <a:t>DFS</a:t>
            </a:r>
            <a:r>
              <a:rPr lang="zh-CN" altLang="en-US" sz="2200" b="1" dirty="0" smtClean="0"/>
              <a:t>调用</a:t>
            </a:r>
            <a:r>
              <a:rPr lang="en-US" sz="2200" b="1" dirty="0" smtClean="0"/>
              <a:t> DFS-Visit(</a:t>
            </a:r>
            <a:r>
              <a:rPr lang="en-US" sz="2200" b="1" i="1" dirty="0" smtClean="0"/>
              <a:t>G</a:t>
            </a:r>
            <a:r>
              <a:rPr lang="en-US" sz="2200" b="1" dirty="0" smtClean="0"/>
              <a:t>, </a:t>
            </a:r>
            <a:r>
              <a:rPr lang="en-US" sz="2200" b="1" i="1" dirty="0" smtClean="0"/>
              <a:t>v</a:t>
            </a:r>
            <a:r>
              <a:rPr lang="en-US" sz="2200" b="1" dirty="0" smtClean="0"/>
              <a:t>)</a:t>
            </a:r>
            <a:r>
              <a:rPr lang="zh-CN" altLang="en-US" sz="2200" b="1" dirty="0" smtClean="0"/>
              <a:t>，如果所有的边都遍历了，且没有反向边，则图</a:t>
            </a:r>
            <a:r>
              <a:rPr lang="en-US" sz="2200" b="1" i="1" dirty="0" smtClean="0"/>
              <a:t>G</a:t>
            </a:r>
            <a:r>
              <a:rPr lang="zh-CN" altLang="en-US" sz="2200" b="1" dirty="0" smtClean="0"/>
              <a:t>是一颗树。如果有</a:t>
            </a:r>
            <a:r>
              <a:rPr lang="en-US" sz="2200" b="1" dirty="0" smtClean="0"/>
              <a:t>|</a:t>
            </a:r>
            <a:r>
              <a:rPr lang="en-US" sz="2200" b="1" i="1" dirty="0" smtClean="0"/>
              <a:t>V </a:t>
            </a:r>
            <a:r>
              <a:rPr lang="en-US" sz="2200" b="1" dirty="0" smtClean="0"/>
              <a:t>|</a:t>
            </a:r>
            <a:r>
              <a:rPr lang="zh-CN" altLang="en-US" sz="2200" b="1" dirty="0" smtClean="0"/>
              <a:t>条边被访问了，则</a:t>
            </a:r>
            <a:r>
              <a:rPr lang="en-US" sz="2200" b="1" i="1" dirty="0" smtClean="0"/>
              <a:t>G</a:t>
            </a:r>
            <a:r>
              <a:rPr lang="zh-CN" altLang="en-US" sz="2200" b="1" dirty="0" smtClean="0"/>
              <a:t>不是树</a:t>
            </a:r>
            <a:r>
              <a:rPr lang="en-US" sz="2200" b="1" dirty="0" smtClean="0"/>
              <a:t>. </a:t>
            </a:r>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a:t>
            </a:r>
            <a:r>
              <a:rPr lang="en-US" sz="2200" b="1" dirty="0" smtClean="0"/>
              <a:t>|).</a:t>
            </a:r>
            <a:endParaRPr lang="en-US" sz="2400" b="1" dirty="0" smtClean="0"/>
          </a:p>
        </p:txBody>
      </p:sp>
    </p:spTree>
    <p:extLst>
      <p:ext uri="{BB962C8B-B14F-4D97-AF65-F5344CB8AC3E}">
        <p14:creationId xmlns:p14="http://schemas.microsoft.com/office/powerpoint/2010/main" xmlns=""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2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拓扑排序</a:t>
            </a:r>
            <a:endParaRPr lang="en-US" sz="3600" b="1" dirty="0" smtClean="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smtClean="0"/>
              <a:t>一个有向无环图</a:t>
            </a:r>
            <a:r>
              <a:rPr lang="en-US" sz="2400" b="1" dirty="0" smtClean="0"/>
              <a:t>(directed acyclic graph</a:t>
            </a:r>
            <a:r>
              <a:rPr lang="zh-CN" altLang="en-US" sz="2400" b="1" dirty="0" smtClean="0"/>
              <a:t>，简称</a:t>
            </a:r>
            <a:r>
              <a:rPr lang="en-US" sz="2400" b="1" dirty="0" smtClean="0"/>
              <a:t>DAG) </a:t>
            </a:r>
            <a:r>
              <a:rPr lang="zh-CN" altLang="en-US" sz="2400" b="1" dirty="0" smtClean="0"/>
              <a:t>的拓扑排序是指对图中节点的一个排序，并且在该排序中，如果图</a:t>
            </a:r>
            <a:r>
              <a:rPr lang="en-US" altLang="zh-CN" sz="2400" b="1" dirty="0" smtClean="0"/>
              <a:t>G</a:t>
            </a:r>
            <a:r>
              <a:rPr lang="zh-CN" altLang="en-US" sz="2400" b="1" dirty="0" smtClean="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smtClean="0"/>
              <a:t>)</a:t>
            </a:r>
            <a:r>
              <a:rPr lang="zh-CN" altLang="en-US" sz="2400" b="1" dirty="0" smtClean="0"/>
              <a:t>，则节点</a:t>
            </a:r>
            <a:r>
              <a:rPr lang="en-US" altLang="zh-CN" sz="2400" b="1" i="1" dirty="0" smtClean="0"/>
              <a:t>v</a:t>
            </a:r>
            <a:r>
              <a:rPr lang="en-US" altLang="zh-CN" sz="2400" b="1" i="1" baseline="-25000" dirty="0" smtClean="0"/>
              <a:t>i</a:t>
            </a:r>
            <a:r>
              <a:rPr lang="zh-CN" altLang="en-US" sz="2400" b="1" dirty="0" smtClean="0"/>
              <a:t>必须排在节点</a:t>
            </a:r>
            <a:r>
              <a:rPr lang="en-US" altLang="zh-CN" sz="2400" b="1" i="1" dirty="0" err="1"/>
              <a:t>v</a:t>
            </a:r>
            <a:r>
              <a:rPr lang="en-US" altLang="zh-CN" sz="2400" b="1" i="1" baseline="-25000" dirty="0" err="1"/>
              <a:t>j</a:t>
            </a:r>
            <a:r>
              <a:rPr lang="zh-CN" altLang="en-US" sz="2400" b="1" dirty="0" smtClean="0"/>
              <a:t>之前</a:t>
            </a:r>
            <a:endParaRPr lang="en-US" sz="2400" b="1" dirty="0" smtClean="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smtClean="0">
                  <a:solidFill>
                    <a:schemeClr val="tx1"/>
                  </a:solidFill>
                  <a:latin typeface="+mj-lt"/>
                </a:rPr>
                <a:t> </a:t>
              </a:r>
              <a:r>
                <a:rPr kumimoji="1" lang="en-US" sz="2400" dirty="0">
                  <a:solidFill>
                    <a:schemeClr val="tx1"/>
                  </a:solidFill>
                  <a:latin typeface="+mj-lt"/>
                </a:rPr>
                <a:t>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smtClean="0">
                <a:ln>
                  <a:noFill/>
                </a:ln>
                <a:solidFill>
                  <a:schemeClr val="tx1"/>
                </a:solidFill>
                <a:effectLst/>
                <a:latin typeface="Times New Roman" pitchFamily="18" charset="0"/>
              </a:rPr>
              <a:t>所有边的方向都是从左到右</a:t>
            </a:r>
            <a:r>
              <a:rPr kumimoji="0" lang="en-US" sz="2000" b="1" i="0" u="none" strike="noStrike" cap="none" normalizeH="0" dirty="0" smtClean="0">
                <a:ln>
                  <a:noFill/>
                </a:ln>
                <a:solidFill>
                  <a:schemeClr val="tx1"/>
                </a:solidFill>
                <a:effectLst/>
                <a:latin typeface="Times New Roman" pitchFamily="18" charset="0"/>
              </a:rPr>
              <a:t>.</a:t>
            </a:r>
            <a:endParaRPr kumimoji="0" lang="en-US" sz="2000" b="1" i="0" u="none" strike="noStrike" cap="none" normalizeH="0" baseline="0" dirty="0" smtClean="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smtClean="0"/>
              <a:t>思考</a:t>
            </a:r>
            <a:r>
              <a:rPr lang="en-US" sz="2400" dirty="0" smtClean="0"/>
              <a:t>: </a:t>
            </a:r>
            <a:r>
              <a:rPr lang="zh-CN" altLang="en-US" sz="2400" dirty="0" smtClean="0"/>
              <a:t>一个</a:t>
            </a:r>
            <a:r>
              <a:rPr lang="en-US" altLang="zh-CN" sz="2400" dirty="0" smtClean="0"/>
              <a:t>DAG</a:t>
            </a:r>
            <a:r>
              <a:rPr lang="zh-CN" altLang="en-US" sz="2400" dirty="0" smtClean="0"/>
              <a:t>的拓扑排序是否唯一</a:t>
            </a:r>
            <a:r>
              <a:rPr lang="en-US" sz="2400" dirty="0" smtClean="0"/>
              <a:t>?</a:t>
            </a:r>
          </a:p>
        </p:txBody>
      </p:sp>
    </p:spTree>
    <p:extLst>
      <p:ext uri="{BB962C8B-B14F-4D97-AF65-F5344CB8AC3E}">
        <p14:creationId xmlns:p14="http://schemas.microsoft.com/office/powerpoint/2010/main" xmlns=""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smtClean="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smtClean="0"/>
              <a:t>Topological-Sort(</a:t>
            </a:r>
            <a:r>
              <a:rPr lang="en-US" sz="2400" b="1" i="1" dirty="0" smtClean="0"/>
              <a:t>G</a:t>
            </a:r>
            <a:r>
              <a:rPr lang="en-US" sz="2400" b="1" dirty="0" smtClean="0"/>
              <a:t>)</a:t>
            </a:r>
          </a:p>
          <a:p>
            <a:r>
              <a:rPr lang="zh-CN" altLang="en-US" sz="2400" b="1" dirty="0" smtClean="0"/>
              <a:t>调用</a:t>
            </a:r>
            <a:r>
              <a:rPr lang="en-US" sz="2400" b="1" dirty="0" smtClean="0"/>
              <a:t>DFS(</a:t>
            </a:r>
            <a:r>
              <a:rPr lang="en-US" sz="2400" b="1" i="1" dirty="0" smtClean="0"/>
              <a:t>G</a:t>
            </a:r>
            <a:r>
              <a:rPr lang="en-US" sz="2400" b="1" dirty="0" smtClean="0"/>
              <a:t>) </a:t>
            </a:r>
            <a:r>
              <a:rPr lang="zh-CN" altLang="en-US" sz="2400" b="1" dirty="0" smtClean="0"/>
              <a:t>计算每个节点</a:t>
            </a:r>
            <a:r>
              <a:rPr lang="en-US" altLang="zh-CN" sz="2400" b="1" i="1" dirty="0" smtClean="0"/>
              <a:t>u</a:t>
            </a:r>
            <a:r>
              <a:rPr lang="zh-CN" altLang="en-US" sz="2400" b="1" dirty="0" smtClean="0"/>
              <a:t>被</a:t>
            </a:r>
            <a:r>
              <a:rPr lang="en-US" altLang="zh-CN" sz="2400" b="1" dirty="0" smtClean="0"/>
              <a:t>DFS</a:t>
            </a:r>
            <a:r>
              <a:rPr lang="zh-CN" altLang="en-US" sz="2400" b="1" dirty="0" smtClean="0"/>
              <a:t>访问的结束时间</a:t>
            </a:r>
            <a:r>
              <a:rPr lang="en-US" sz="2400" b="1" dirty="0" smtClean="0"/>
              <a:t> </a:t>
            </a:r>
            <a:r>
              <a:rPr lang="en-US" sz="2400" b="1" i="1" dirty="0" err="1" smtClean="0"/>
              <a:t>u</a:t>
            </a:r>
            <a:r>
              <a:rPr lang="en-US" sz="2400" b="1" dirty="0" err="1" smtClean="0"/>
              <a:t>.</a:t>
            </a:r>
            <a:r>
              <a:rPr lang="en-US" sz="2400" b="1" i="1" dirty="0" err="1" smtClean="0"/>
              <a:t>f</a:t>
            </a:r>
            <a:r>
              <a:rPr lang="en-US" sz="2400" b="1" dirty="0" smtClean="0"/>
              <a:t> </a:t>
            </a:r>
          </a:p>
          <a:p>
            <a:r>
              <a:rPr lang="zh-CN" altLang="en-US" sz="2400" b="1" dirty="0" smtClean="0"/>
              <a:t>当一个节点被</a:t>
            </a:r>
            <a:r>
              <a:rPr lang="en-US" altLang="zh-CN" sz="2400" b="1" dirty="0" smtClean="0"/>
              <a:t>DFS</a:t>
            </a:r>
            <a:r>
              <a:rPr lang="zh-CN" altLang="en-US" sz="2400" b="1" dirty="0" smtClean="0"/>
              <a:t>访问结束时，我们将该节点插入到一个链表中</a:t>
            </a:r>
            <a:endParaRPr lang="en-US" sz="2400" b="1" dirty="0" smtClean="0"/>
          </a:p>
          <a:p>
            <a:r>
              <a:rPr lang="zh-CN" altLang="en-US" sz="2400" b="1" dirty="0" smtClean="0"/>
              <a:t>返回整个链表</a:t>
            </a:r>
            <a:endParaRPr lang="en-US" sz="2400" b="1" dirty="0" smtClean="0"/>
          </a:p>
          <a:p>
            <a:endParaRPr lang="en-US" sz="2400" b="1" dirty="0" smtClean="0"/>
          </a:p>
          <a:p>
            <a:r>
              <a:rPr lang="zh-CN" altLang="en-US" sz="2400" b="1" dirty="0" smtClean="0"/>
              <a:t>以节点结束时间从大到小的顺序输出节点即可</a:t>
            </a:r>
            <a:endParaRPr lang="en-US" sz="2400" b="1" dirty="0" smtClean="0"/>
          </a:p>
          <a:p>
            <a:r>
              <a:rPr lang="zh-CN" altLang="en-US" sz="2400" b="1" dirty="0" smtClean="0">
                <a:sym typeface="Symbol"/>
              </a:rPr>
              <a:t>时间复杂度：</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E</a:t>
            </a:r>
            <a:r>
              <a:rPr lang="en-US" sz="2400" b="1" dirty="0" smtClean="0">
                <a:sym typeface="Symbol"/>
              </a:rPr>
              <a:t>|).</a:t>
            </a:r>
            <a:endParaRPr lang="en-US" sz="2400" b="1" dirty="0" smtClean="0"/>
          </a:p>
          <a:p>
            <a:pPr marL="533400" indent="-533400">
              <a:buFont typeface="Monotype Sorts" pitchFamily="2" charset="2"/>
              <a:buNone/>
            </a:pPr>
            <a:endParaRPr lang="en-US" sz="2400" b="1" dirty="0" smtClean="0"/>
          </a:p>
        </p:txBody>
      </p:sp>
    </p:spTree>
    <p:extLst>
      <p:ext uri="{BB962C8B-B14F-4D97-AF65-F5344CB8AC3E}">
        <p14:creationId xmlns:p14="http://schemas.microsoft.com/office/powerpoint/2010/main" xmlns=""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smtClean="0"/>
          </a:p>
          <a:p>
            <a:pPr marL="533400" indent="-533400">
              <a:buFont typeface="Monotype Sorts" pitchFamily="2" charset="2"/>
              <a:buNone/>
            </a:pPr>
            <a:r>
              <a:rPr lang="en-US" sz="2400" b="1" dirty="0" smtClean="0"/>
              <a:t>Topological-Sort2(</a:t>
            </a:r>
            <a:r>
              <a:rPr lang="en-US" sz="2400" b="1" i="1" dirty="0" smtClean="0"/>
              <a:t>G</a:t>
            </a:r>
            <a:r>
              <a:rPr lang="en-US" sz="2400" b="1" dirty="0" smtClean="0"/>
              <a:t>)</a:t>
            </a:r>
          </a:p>
          <a:p>
            <a:pPr marL="365760" indent="-365760">
              <a:buFont typeface="Monotype Sorts" pitchFamily="2" charset="2"/>
              <a:buAutoNum type="arabicPeriod"/>
            </a:pPr>
            <a:r>
              <a:rPr lang="zh-CN" altLang="en-US" sz="2400" b="1" dirty="0" smtClean="0"/>
              <a:t>找到一个</a:t>
            </a:r>
            <a:r>
              <a:rPr lang="zh-CN" altLang="en-US" sz="2400" b="1" dirty="0" smtClean="0">
                <a:solidFill>
                  <a:srgbClr val="FF0000"/>
                </a:solidFill>
              </a:rPr>
              <a:t>没有入边</a:t>
            </a:r>
            <a:r>
              <a:rPr lang="zh-CN" altLang="en-US" sz="2400" b="1" dirty="0" smtClean="0"/>
              <a:t>的节点</a:t>
            </a:r>
            <a:r>
              <a:rPr lang="en-US" altLang="zh-CN" sz="2400" b="1" i="1" dirty="0" smtClean="0"/>
              <a:t>v</a:t>
            </a:r>
            <a:endParaRPr lang="en-US" sz="2400" b="1" dirty="0" smtClean="0"/>
          </a:p>
          <a:p>
            <a:pPr marL="365760" indent="-365760">
              <a:buFont typeface="Monotype Sorts" pitchFamily="2" charset="2"/>
              <a:buAutoNum type="arabicPeriod"/>
            </a:pPr>
            <a:r>
              <a:rPr lang="zh-CN" altLang="en-US" sz="2400" b="1" dirty="0" smtClean="0"/>
              <a:t>删除</a:t>
            </a:r>
            <a:r>
              <a:rPr lang="en-US" altLang="zh-CN" sz="2400" b="1" i="1" dirty="0" smtClean="0"/>
              <a:t>v</a:t>
            </a:r>
            <a:r>
              <a:rPr lang="zh-CN" altLang="en-US" sz="2400" b="1" dirty="0" smtClean="0"/>
              <a:t>和</a:t>
            </a:r>
            <a:r>
              <a:rPr lang="en-US" altLang="zh-CN" sz="2400" b="1" i="1" dirty="0" smtClean="0"/>
              <a:t>v</a:t>
            </a:r>
            <a:r>
              <a:rPr lang="zh-CN" altLang="en-US" sz="2400" b="1" dirty="0" smtClean="0"/>
              <a:t>相连的边</a:t>
            </a:r>
            <a:endParaRPr lang="en-US" sz="2400" b="1" dirty="0" smtClean="0"/>
          </a:p>
          <a:p>
            <a:pPr marL="365760" indent="-365760">
              <a:buFont typeface="Monotype Sorts" pitchFamily="2" charset="2"/>
              <a:buAutoNum type="arabicPeriod"/>
            </a:pPr>
            <a:r>
              <a:rPr lang="zh-CN" altLang="en-US" sz="2400" b="1" dirty="0" smtClean="0"/>
              <a:t>递归调用</a:t>
            </a:r>
            <a:r>
              <a:rPr lang="en-US" sz="2400" b="1" dirty="0" smtClean="0"/>
              <a:t>Topological-Sort2(</a:t>
            </a:r>
            <a:r>
              <a:rPr lang="en-US" sz="2400" b="1" i="1" dirty="0" smtClean="0"/>
              <a:t>G  </a:t>
            </a:r>
            <a:r>
              <a:rPr lang="en-US" sz="2400" b="1" dirty="0" smtClean="0"/>
              <a:t>– {</a:t>
            </a:r>
            <a:r>
              <a:rPr lang="en-US" sz="2400" b="1" i="1" dirty="0" smtClean="0"/>
              <a:t>v</a:t>
            </a:r>
            <a:r>
              <a:rPr lang="en-US" sz="2400" b="1" dirty="0" smtClean="0"/>
              <a:t>})</a:t>
            </a:r>
          </a:p>
          <a:p>
            <a:pPr marL="0" indent="0">
              <a:buNone/>
            </a:pPr>
            <a:endParaRPr lang="en-US" altLang="zh-CN" sz="2400" b="1" dirty="0" smtClean="0"/>
          </a:p>
          <a:p>
            <a:pPr marL="0" indent="0">
              <a:buNone/>
            </a:pPr>
            <a:r>
              <a:rPr lang="zh-CN" altLang="en-US" sz="2400" b="1" i="1" dirty="0" smtClean="0">
                <a:solidFill>
                  <a:srgbClr val="FF0000"/>
                </a:solidFill>
              </a:rPr>
              <a:t>该算法删除节点的顺序即为一个拓扑序</a:t>
            </a:r>
            <a:endParaRPr lang="en-US" altLang="zh-CN" sz="2400" b="1" i="1" dirty="0" smtClean="0">
              <a:solidFill>
                <a:srgbClr val="FF0000"/>
              </a:solidFill>
            </a:endParaRPr>
          </a:p>
          <a:p>
            <a:pPr marL="0" indent="0">
              <a:buNone/>
            </a:pPr>
            <a:endParaRPr lang="en-US" sz="2400" b="1" i="1" dirty="0">
              <a:solidFill>
                <a:srgbClr val="FF0000"/>
              </a:solidFill>
            </a:endParaRPr>
          </a:p>
          <a:p>
            <a:pPr marL="0" indent="0">
              <a:buNone/>
            </a:pPr>
            <a:r>
              <a:rPr lang="zh-CN" altLang="en-US" sz="2400" b="1" dirty="0" smtClean="0">
                <a:solidFill>
                  <a:srgbClr val="3333FF"/>
                </a:solidFill>
              </a:rPr>
              <a:t>时间复杂度</a:t>
            </a:r>
            <a:r>
              <a:rPr lang="zh-CN" altLang="en-US" sz="2400" b="1" i="1" dirty="0" smtClean="0"/>
              <a:t>：</a:t>
            </a:r>
            <a:r>
              <a:rPr lang="en-US" altLang="zh-CN" sz="2400" b="1" i="1" dirty="0" smtClean="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r>
              <a:rPr lang="en-US" altLang="zh-CN" sz="2400" b="1" dirty="0" smtClean="0"/>
              <a:t>|)</a:t>
            </a:r>
            <a:endParaRPr lang="en-US" sz="2400" b="1" dirty="0" smtClean="0"/>
          </a:p>
          <a:p>
            <a:pPr marL="320040" indent="-320040">
              <a:buNone/>
            </a:pPr>
            <a:endParaRPr lang="en-US" sz="2400"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拓扑排序：算法二</a:t>
            </a:r>
            <a:endParaRPr lang="en-US" sz="3600" b="1" dirty="0" smtClean="0">
              <a:solidFill>
                <a:srgbClr val="0000CC"/>
              </a:solidFill>
            </a:endParaRPr>
          </a:p>
        </p:txBody>
      </p:sp>
    </p:spTree>
    <p:extLst>
      <p:ext uri="{BB962C8B-B14F-4D97-AF65-F5344CB8AC3E}">
        <p14:creationId xmlns:p14="http://schemas.microsoft.com/office/powerpoint/2010/main" xmlns="" val="1937931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smtClean="0"/>
              <a:t>输出</a:t>
            </a:r>
            <a:r>
              <a:rPr lang="en-US" b="1" dirty="0" smtClean="0"/>
              <a:t>:</a:t>
            </a:r>
          </a:p>
          <a:p>
            <a:pPr marL="320040" indent="-320040">
              <a:buNone/>
            </a:pPr>
            <a:endParaRPr lang="en-US"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smtClean="0"/>
              <a:t>v</a:t>
            </a:r>
            <a:r>
              <a:rPr lang="en-US" sz="2800" baseline="-25000" dirty="0" smtClean="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02" name="Rectangle 101"/>
          <p:cNvSpPr/>
          <p:nvPr/>
        </p:nvSpPr>
        <p:spPr>
          <a:xfrm>
            <a:off x="38862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06" name="Rectangle 105"/>
          <p:cNvSpPr/>
          <p:nvPr/>
        </p:nvSpPr>
        <p:spPr>
          <a:xfrm>
            <a:off x="49530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xmlns=""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无向图</a:t>
            </a:r>
            <a:r>
              <a:rPr lang="en-US" sz="2400" b="1" i="1" dirty="0" smtClean="0">
                <a:solidFill>
                  <a:srgbClr val="C00000"/>
                </a:solidFill>
              </a:rPr>
              <a:t> </a:t>
            </a:r>
            <a:r>
              <a:rPr lang="en-US" sz="2400" b="1" i="1" dirty="0" smtClean="0">
                <a:solidFill>
                  <a:schemeClr val="tx1"/>
                </a:solidFill>
              </a:rPr>
              <a:t>G</a:t>
            </a:r>
            <a:r>
              <a:rPr lang="en-US" sz="2400" b="1" dirty="0" smtClean="0">
                <a:solidFill>
                  <a:schemeClr val="tx1"/>
                </a:solidFill>
              </a:rPr>
              <a:t> = (</a:t>
            </a:r>
            <a:r>
              <a:rPr lang="en-US" sz="2400" b="1" i="1" dirty="0" smtClean="0">
                <a:solidFill>
                  <a:schemeClr val="tx1"/>
                </a:solidFill>
              </a:rPr>
              <a:t>V, E</a:t>
            </a:r>
            <a:r>
              <a:rPr lang="en-US" sz="2400" b="1" dirty="0" smtClean="0">
                <a:solidFill>
                  <a:schemeClr val="tx1"/>
                </a:solidFill>
              </a:rPr>
              <a:t>) , </a:t>
            </a:r>
            <a:r>
              <a:rPr lang="zh-CN" altLang="en-US" sz="2400" b="1" dirty="0" smtClean="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a:t>
            </a:r>
            <a:r>
              <a:rPr lang="zh-CN" altLang="en-US" sz="2400" b="1" dirty="0" smtClean="0">
                <a:solidFill>
                  <a:schemeClr val="tx1"/>
                </a:solidFill>
              </a:rPr>
              <a:t>集合</a:t>
            </a:r>
            <a:r>
              <a:rPr lang="zh-CN" altLang="en-US" sz="2400" b="1" dirty="0">
                <a:solidFill>
                  <a:schemeClr val="tx1"/>
                </a:solidFill>
              </a:rPr>
              <a:t>。</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中每条边</a:t>
            </a:r>
            <a:r>
              <a:rPr lang="en-US" altLang="zh-CN" sz="2400" b="1" dirty="0" smtClean="0">
                <a:solidFill>
                  <a:schemeClr val="tx1"/>
                </a:solidFill>
              </a:rPr>
              <a:t>e</a:t>
            </a:r>
            <a:r>
              <a:rPr lang="zh-CN" altLang="en-US" sz="2400" b="1" dirty="0" smtClean="0">
                <a:solidFill>
                  <a:schemeClr val="tx1"/>
                </a:solidFill>
              </a:rPr>
              <a:t>都可以无序的节点对。</a:t>
            </a:r>
            <a:endParaRPr lang="en-US" sz="2400" b="1" dirty="0" smtClean="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smtClean="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smtClean="0">
                  <a:solidFill>
                    <a:schemeClr val="tx1"/>
                  </a:solidFill>
                  <a:latin typeface="+mj-lt"/>
                </a:rPr>
                <a:t>     E</a:t>
              </a:r>
              <a:r>
                <a:rPr lang="en-US" sz="2000" dirty="0" smtClean="0">
                  <a:solidFill>
                    <a:schemeClr val="tx1"/>
                  </a:solidFill>
                  <a:latin typeface="+mj-lt"/>
                </a:rPr>
                <a:t> </a:t>
              </a:r>
              <a:r>
                <a:rPr lang="en-US" sz="2000" dirty="0">
                  <a:solidFill>
                    <a:schemeClr val="tx1"/>
                  </a:solidFill>
                  <a:latin typeface="+mj-lt"/>
                </a:rPr>
                <a:t>= { {A, B}, {A,E}, {B,E}, {C,F} }</a:t>
              </a:r>
            </a:p>
            <a:p>
              <a:r>
                <a:rPr lang="en-US" sz="2000" dirty="0">
                  <a:solidFill>
                    <a:schemeClr val="tx1"/>
                  </a:solidFill>
                  <a:latin typeface="+mj-lt"/>
                </a:rPr>
                <a:t>    </a:t>
              </a:r>
              <a:r>
                <a:rPr lang="en-US" sz="2000" dirty="0" smtClean="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符号</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rgbClr val="FF0000"/>
                </a:solidFill>
                <a:effectLst/>
                <a:uLnTx/>
                <a:uFillTx/>
                <a:latin typeface="+mj-lt"/>
                <a:ea typeface="+mj-ea"/>
                <a:cs typeface="+mj-cs"/>
              </a:rPr>
              <a:t>   (</a:t>
            </a:r>
            <a:r>
              <a:rPr kumimoji="0" lang="en-US" sz="2400" b="1" i="1" u="none" strike="noStrike" kern="0" cap="none" spc="0" normalizeH="0" baseline="0" noProof="0" dirty="0" smtClean="0">
                <a:ln>
                  <a:noFill/>
                </a:ln>
                <a:solidFill>
                  <a:srgbClr val="FF0000"/>
                </a:solidFill>
                <a:effectLst/>
                <a:uLnTx/>
                <a:uFillTx/>
                <a:latin typeface="+mj-lt"/>
                <a:ea typeface="+mj-ea"/>
                <a:cs typeface="+mj-cs"/>
              </a:rPr>
              <a:t>a,</a:t>
            </a:r>
            <a:r>
              <a:rPr kumimoji="0" lang="en-US" sz="2400" b="1" i="0" u="none" strike="noStrike" kern="0" cap="none" spc="0" normalizeH="0" baseline="0" noProof="0" dirty="0" smtClean="0">
                <a:ln>
                  <a:noFill/>
                </a:ln>
                <a:solidFill>
                  <a:srgbClr val="FF0000"/>
                </a:solidFill>
                <a:effectLst/>
                <a:uLnTx/>
                <a:uFillTx/>
                <a:latin typeface="+mj-lt"/>
                <a:ea typeface="+mj-ea"/>
                <a:cs typeface="+mj-cs"/>
              </a:rPr>
              <a:t> </a:t>
            </a:r>
            <a:r>
              <a:rPr kumimoji="0" lang="en-US" sz="2400" b="1" i="1" u="none" strike="noStrike" kern="0" cap="none" spc="0" normalizeH="0" baseline="0" noProof="0" dirty="0" smtClean="0">
                <a:ln>
                  <a:noFill/>
                </a:ln>
                <a:solidFill>
                  <a:srgbClr val="FF0000"/>
                </a:solidFill>
                <a:effectLst/>
                <a:uLnTx/>
                <a:uFillTx/>
                <a:latin typeface="+mj-lt"/>
                <a:ea typeface="+mj-ea"/>
                <a:cs typeface="+mj-cs"/>
              </a:rPr>
              <a:t>b</a:t>
            </a:r>
            <a:r>
              <a:rPr kumimoji="0" lang="en-US" sz="2400" b="1" i="0" u="none" strike="noStrike" kern="0" cap="none" spc="0" normalizeH="0" baseline="0" noProof="0" dirty="0" smtClean="0">
                <a:ln>
                  <a:noFill/>
                </a:ln>
                <a:solidFill>
                  <a:srgbClr val="FF0000"/>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代表从</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a:t>
            </a:r>
            <a:r>
              <a:rPr kumimoji="0" lang="zh-CN" altLang="en-US" sz="2400" b="1" u="none" strike="noStrike" kern="0" cap="none" spc="0" normalizeH="0" baseline="0" noProof="0" dirty="0" smtClean="0">
                <a:ln>
                  <a:noFill/>
                </a:ln>
                <a:solidFill>
                  <a:srgbClr val="FF0000"/>
                </a:solidFill>
                <a:effectLst/>
                <a:uLnTx/>
                <a:uFillTx/>
                <a:latin typeface="+mj-lt"/>
                <a:ea typeface="+mj-ea"/>
                <a:cs typeface="+mj-cs"/>
              </a:rPr>
              <a:t>有向边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b</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节点</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的无向边</a:t>
            </a:r>
            <a:r>
              <a:rPr kumimoji="0" lang="en-US" sz="2400" b="1" i="1" u="none" strike="noStrike" kern="0" cap="none" spc="0" normalizeH="0" baseline="0" noProof="0" dirty="0" smtClean="0">
                <a:ln>
                  <a:noFill/>
                </a:ln>
                <a:solidFill>
                  <a:schemeClr val="tx1"/>
                </a:solidFill>
                <a:effectLst/>
                <a:uLnTx/>
                <a:uFillTx/>
                <a:latin typeface="+mj-lt"/>
                <a:ea typeface="+mj-ea"/>
                <a:cs typeface="+mj-cs"/>
              </a:rPr>
              <a:t/>
            </a:r>
            <a:br>
              <a:rPr kumimoji="0" lang="en-US" sz="2400" b="1" i="1" u="none" strike="noStrike" kern="0" cap="none" spc="0" normalizeH="0" baseline="0" noProof="0" dirty="0" smtClean="0">
                <a:ln>
                  <a:noFill/>
                </a:ln>
                <a:solidFill>
                  <a:schemeClr val="tx1"/>
                </a:solidFill>
                <a:effectLst/>
                <a:uLnTx/>
                <a:uFillTx/>
                <a:latin typeface="+mj-lt"/>
                <a:ea typeface="+mj-ea"/>
                <a:cs typeface="+mj-cs"/>
              </a:rPr>
            </a:br>
            <a:r>
              <a:rPr kumimoji="0" lang="en-US" sz="2400" b="1" i="1" u="none" strike="noStrike" kern="0" cap="none" spc="0" normalizeH="0" baseline="0" noProof="0" dirty="0" smtClean="0">
                <a:ln>
                  <a:noFill/>
                </a:ln>
                <a:solidFill>
                  <a:schemeClr val="tx1"/>
                </a:solidFill>
                <a:effectLst/>
                <a:uLnTx/>
                <a:uFillTx/>
                <a:latin typeface="+mj-lt"/>
                <a:ea typeface="+mj-ea"/>
                <a:cs typeface="+mj-cs"/>
              </a:rPr>
              <a:t>             </a:t>
            </a:r>
            <a:r>
              <a:rPr kumimoji="0" lang="en-US" sz="2400" b="1" i="0" u="none" strike="noStrike" kern="0" cap="none" spc="0" normalizeH="0" baseline="0" noProof="0" dirty="0" smtClean="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smtClean="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xmlns=""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r>
              <a:rPr lang="en-US" sz="3600" b="1" dirty="0" smtClean="0">
                <a:solidFill>
                  <a:srgbClr val="0000CC"/>
                </a:solidFill>
              </a:rPr>
              <a:t>: </a:t>
            </a:r>
            <a:r>
              <a:rPr lang="zh-CN" altLang="en-US" sz="3600" b="1" dirty="0" smtClean="0">
                <a:solidFill>
                  <a:srgbClr val="0000CC"/>
                </a:solidFill>
              </a:rPr>
              <a:t>另外一种拓扑排序</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输出</a:t>
            </a:r>
            <a:r>
              <a:rPr kumimoji="0" lang="en-US" sz="2800" b="1" i="0" u="none" strike="noStrike" kern="0" cap="none" spc="0" normalizeH="0" baseline="0" noProof="0" dirty="0" smtClean="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smtClean="0"/>
              <a:t>v</a:t>
            </a:r>
            <a:r>
              <a:rPr lang="en-US" sz="2800" baseline="-25000" dirty="0" smtClean="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30" name="Rectangle 129"/>
          <p:cNvSpPr/>
          <p:nvPr/>
        </p:nvSpPr>
        <p:spPr>
          <a:xfrm>
            <a:off x="38862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32" name="Rectangle 131"/>
          <p:cNvSpPr/>
          <p:nvPr/>
        </p:nvSpPr>
        <p:spPr>
          <a:xfrm>
            <a:off x="49530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xmlns=""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smtClean="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smtClean="0"/>
              <a:t>)</a:t>
            </a:r>
            <a:r>
              <a:rPr lang="zh-CN" altLang="en-US" sz="2400" b="1" dirty="0" smtClean="0"/>
              <a:t>的</a:t>
            </a:r>
            <a:r>
              <a:rPr lang="zh-CN" altLang="en-US" sz="2400" b="1" i="1" dirty="0" smtClean="0">
                <a:solidFill>
                  <a:srgbClr val="C00000"/>
                </a:solidFill>
              </a:rPr>
              <a:t>强连通分支</a:t>
            </a:r>
            <a:r>
              <a:rPr lang="zh-CN" altLang="en-US" sz="2400" b="1" dirty="0" smtClean="0"/>
              <a:t>是一个最大的节点集合，该集合中的任意节点互相连通。</a:t>
            </a:r>
            <a:endParaRPr lang="en-US" altLang="zh-CN" sz="2400" b="1" dirty="0" smtClean="0"/>
          </a:p>
          <a:p>
            <a:pPr marL="320040" indent="-320040"/>
            <a:r>
              <a:rPr lang="zh-CN" altLang="en-US" sz="2400" b="1" dirty="0" smtClean="0"/>
              <a:t>如果把一个有向图分解为很多个强连通分支呢</a:t>
            </a:r>
            <a:r>
              <a:rPr lang="en-US" sz="2400" b="1" dirty="0" smtClean="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xmlns=""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有向图的转置</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为一个有向图，</a:t>
            </a:r>
            <a:r>
              <a:rPr lang="en-US" altLang="zh-CN" sz="2400" b="1" i="1" dirty="0" smtClean="0"/>
              <a:t>G</a:t>
            </a:r>
            <a:r>
              <a:rPr lang="zh-CN" altLang="en-US" sz="2400" b="1" dirty="0" smtClean="0"/>
              <a:t>的转置为</a:t>
            </a:r>
            <a:r>
              <a:rPr lang="en-US" sz="2400" b="1" dirty="0" smtClean="0"/>
              <a:t> </a:t>
            </a:r>
            <a:r>
              <a:rPr lang="en-US" sz="2400" b="1" i="1" dirty="0" smtClean="0"/>
              <a:t>G</a:t>
            </a:r>
            <a:r>
              <a:rPr lang="en-US" sz="2400" b="1" baseline="30000" dirty="0" smtClean="0"/>
              <a:t>T </a:t>
            </a:r>
            <a:r>
              <a:rPr lang="en-US" sz="2400" b="1" dirty="0" smtClean="0"/>
              <a:t>= (</a:t>
            </a:r>
            <a:r>
              <a:rPr lang="en-US" sz="2400" b="1" i="1" dirty="0" smtClean="0"/>
              <a:t>V</a:t>
            </a:r>
            <a:r>
              <a:rPr lang="en-US" sz="2400" b="1" dirty="0" smtClean="0"/>
              <a:t>, </a:t>
            </a:r>
            <a:r>
              <a:rPr lang="en-US" sz="2400" b="1" i="1" dirty="0" smtClean="0"/>
              <a:t>E</a:t>
            </a:r>
            <a:r>
              <a:rPr lang="en-US" sz="2400" b="1" baseline="30000" dirty="0" smtClean="0"/>
              <a:t>T</a:t>
            </a:r>
            <a:r>
              <a:rPr lang="en-US" sz="2400" b="1" dirty="0" smtClean="0"/>
              <a:t>), </a:t>
            </a:r>
            <a:r>
              <a:rPr lang="zh-CN" altLang="en-US" sz="2400" b="1" dirty="0" smtClean="0"/>
              <a:t>其中</a:t>
            </a:r>
            <a:r>
              <a:rPr lang="en-US" sz="2400" b="1" i="1" dirty="0" smtClean="0"/>
              <a:t>E</a:t>
            </a:r>
            <a:r>
              <a:rPr lang="en-US" sz="2400" b="1" baseline="30000" dirty="0" smtClean="0"/>
              <a:t>T</a:t>
            </a:r>
            <a:r>
              <a:rPr lang="en-US" sz="2400" b="1" dirty="0" smtClean="0"/>
              <a:t> = {(</a:t>
            </a:r>
            <a:r>
              <a:rPr lang="en-US" sz="2400" b="1" i="1" dirty="0" smtClean="0"/>
              <a:t>u</a:t>
            </a:r>
            <a:r>
              <a:rPr lang="en-US" sz="2400" b="1" dirty="0" smtClean="0"/>
              <a:t>, </a:t>
            </a:r>
            <a:r>
              <a:rPr lang="en-US" sz="2400" b="1" i="1" dirty="0" smtClean="0"/>
              <a:t>v</a:t>
            </a:r>
            <a:r>
              <a:rPr lang="en-US" sz="2400" b="1" dirty="0" smtClean="0"/>
              <a:t>): (</a:t>
            </a:r>
            <a:r>
              <a:rPr lang="en-US" sz="2400" b="1" i="1" dirty="0" smtClean="0"/>
              <a:t>v</a:t>
            </a:r>
            <a:r>
              <a:rPr lang="en-US" sz="2400" b="1" dirty="0" smtClean="0"/>
              <a:t>, </a:t>
            </a:r>
            <a:r>
              <a:rPr lang="en-US" sz="2400" b="1" i="1" dirty="0" smtClean="0"/>
              <a:t>u</a:t>
            </a:r>
            <a:r>
              <a:rPr lang="en-US" sz="2400" b="1" dirty="0" smtClean="0"/>
              <a:t>) </a:t>
            </a:r>
            <a:r>
              <a:rPr lang="en-US" sz="2400" b="1" dirty="0" smtClean="0">
                <a:sym typeface="Symbol"/>
              </a:rPr>
              <a:t> </a:t>
            </a:r>
            <a:r>
              <a:rPr lang="en-US" sz="2400" b="1" i="1" dirty="0" smtClean="0">
                <a:sym typeface="Symbol"/>
              </a:rPr>
              <a:t>E</a:t>
            </a:r>
            <a:r>
              <a:rPr lang="en-US" sz="2400" b="1" dirty="0" smtClean="0">
                <a:sym typeface="Symbol"/>
              </a:rPr>
              <a:t>}.</a:t>
            </a:r>
            <a:r>
              <a:rPr lang="en-US" sz="2200" b="1" dirty="0" smtClean="0"/>
              <a:t> </a:t>
            </a:r>
            <a:endParaRPr lang="en-US" sz="2200" b="1" dirty="0" smtClean="0">
              <a:sym typeface="Symbol"/>
            </a:endParaRPr>
          </a:p>
          <a:p>
            <a:pPr marL="320040" indent="-320040"/>
            <a:r>
              <a:rPr lang="zh-CN" altLang="en-US" sz="2400" b="1" dirty="0" smtClean="0"/>
              <a:t>如果用邻接表存图，计算</a:t>
            </a:r>
            <a:r>
              <a:rPr lang="en-US" sz="2400" b="1" i="1" dirty="0" smtClean="0"/>
              <a:t>G</a:t>
            </a:r>
            <a:r>
              <a:rPr lang="en-US" sz="2400" b="1" baseline="30000" dirty="0" smtClean="0"/>
              <a:t>T</a:t>
            </a:r>
            <a:r>
              <a:rPr lang="en-US" sz="2400" b="1" dirty="0" smtClean="0"/>
              <a:t> </a:t>
            </a:r>
            <a:r>
              <a:rPr lang="zh-CN" altLang="en-US" sz="2400" b="1" dirty="0" smtClean="0"/>
              <a:t>的时间复杂度为</a:t>
            </a:r>
            <a:r>
              <a:rPr lang="en-US" sz="2400" b="1" i="1" dirty="0" smtClean="0"/>
              <a:t>O</a:t>
            </a:r>
            <a:r>
              <a:rPr lang="en-US" sz="2400" b="1" dirty="0" smtClean="0"/>
              <a:t>(|</a:t>
            </a:r>
            <a:r>
              <a:rPr lang="en-US" sz="2400" b="1" i="1" dirty="0" smtClean="0"/>
              <a:t>V</a:t>
            </a:r>
            <a:r>
              <a:rPr lang="en-US" sz="2400" b="1" dirty="0" smtClean="0"/>
              <a:t>| + |</a:t>
            </a:r>
            <a:r>
              <a:rPr lang="en-US" sz="2400" b="1" i="1" dirty="0" smtClean="0"/>
              <a:t>E</a:t>
            </a:r>
            <a:r>
              <a:rPr lang="en-US" sz="2400" b="1" dirty="0" smtClean="0"/>
              <a:t>|).</a:t>
            </a:r>
          </a:p>
          <a:p>
            <a:pPr marL="320040" indent="-320040"/>
            <a:r>
              <a:rPr lang="en-US" sz="2400" b="1" i="1" dirty="0" smtClean="0"/>
              <a:t>G</a:t>
            </a:r>
            <a:r>
              <a:rPr lang="zh-CN" altLang="en-US" sz="2400" b="1" dirty="0" smtClean="0"/>
              <a:t>和</a:t>
            </a:r>
            <a:r>
              <a:rPr lang="en-US" sz="2400" b="1" i="1" dirty="0" smtClean="0"/>
              <a:t>G</a:t>
            </a:r>
            <a:r>
              <a:rPr lang="en-US" sz="2400" b="1" baseline="30000" dirty="0" smtClean="0"/>
              <a:t>T</a:t>
            </a:r>
            <a:r>
              <a:rPr lang="en-US" sz="2400" b="1" dirty="0" smtClean="0"/>
              <a:t> </a:t>
            </a:r>
            <a:r>
              <a:rPr lang="zh-CN" altLang="en-US" sz="2400" b="1" dirty="0" smtClean="0"/>
              <a:t>有相同的强连通分支</a:t>
            </a:r>
            <a:endParaRPr lang="en-US" sz="2400" b="1" dirty="0" smtClean="0">
              <a:sym typeface="Symbol"/>
            </a:endParaRPr>
          </a:p>
        </p:txBody>
      </p:sp>
    </p:spTree>
    <p:extLst>
      <p:ext uri="{BB962C8B-B14F-4D97-AF65-F5344CB8AC3E}">
        <p14:creationId xmlns:p14="http://schemas.microsoft.com/office/powerpoint/2010/main" xmlns="" val="4024994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有向图转置举例</a:t>
            </a:r>
            <a:endParaRPr lang="en-US" sz="3600" b="1" dirty="0" smtClean="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smtClean="0"/>
              <a:t>G</a:t>
            </a:r>
            <a:endParaRPr lang="en-US" sz="2400" i="1" dirty="0"/>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smtClean="0"/>
              <a:t>G</a:t>
            </a:r>
            <a:r>
              <a:rPr lang="en-US" sz="2400" baseline="30000" dirty="0" smtClean="0"/>
              <a:t>T</a:t>
            </a:r>
            <a:endParaRPr lang="en-US" sz="2400" baseline="30000" dirty="0"/>
          </a:p>
        </p:txBody>
      </p:sp>
    </p:spTree>
    <p:extLst>
      <p:ext uri="{BB962C8B-B14F-4D97-AF65-F5344CB8AC3E}">
        <p14:creationId xmlns:p14="http://schemas.microsoft.com/office/powerpoint/2010/main" xmlns="" val="4024994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强连通分支算法</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smtClean="0"/>
              <a:t>SCC(</a:t>
            </a:r>
            <a:r>
              <a:rPr lang="en-US" sz="2400" b="1" i="1" dirty="0" smtClean="0"/>
              <a:t>G</a:t>
            </a:r>
            <a:r>
              <a:rPr lang="en-US" sz="2400" b="1" dirty="0" smtClean="0"/>
              <a:t>)</a:t>
            </a:r>
          </a:p>
          <a:p>
            <a:pPr marL="0" indent="0">
              <a:buNone/>
            </a:pPr>
            <a:r>
              <a:rPr lang="en-US" sz="2400" b="1" dirty="0" smtClean="0"/>
              <a:t>1.  </a:t>
            </a:r>
            <a:r>
              <a:rPr lang="zh-CN" altLang="en-US" sz="2400" b="1" dirty="0" smtClean="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sz="2400" b="1" dirty="0" smtClean="0"/>
              <a:t>DFS(</a:t>
            </a:r>
            <a:r>
              <a:rPr lang="en-US" sz="2200" b="1" i="1" dirty="0" smtClean="0"/>
              <a:t>G</a:t>
            </a:r>
            <a:r>
              <a:rPr lang="en-US" sz="2200" b="1" baseline="30000" dirty="0" smtClean="0"/>
              <a:t>T</a:t>
            </a:r>
            <a:r>
              <a:rPr kumimoji="1" lang="en-US" sz="2200" b="1" dirty="0" smtClean="0"/>
              <a:t>)</a:t>
            </a:r>
            <a:r>
              <a:rPr kumimoji="1" lang="zh-CN" altLang="en-US" sz="2200" b="1" dirty="0" smtClean="0"/>
              <a:t>，在</a:t>
            </a:r>
            <a:r>
              <a:rPr kumimoji="1" lang="en-US" altLang="zh-CN" sz="2200" b="1" dirty="0" smtClean="0"/>
              <a:t>DFS</a:t>
            </a:r>
            <a:r>
              <a:rPr kumimoji="1" lang="zh-CN" altLang="en-US" sz="2200" b="1" dirty="0" smtClean="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smtClean="0"/>
              <a:t>下降的顺序遍历节点</a:t>
            </a:r>
            <a:endParaRPr kumimoji="1" lang="en-US" sz="2200" b="1" dirty="0" smtClean="0"/>
          </a:p>
          <a:p>
            <a:pPr marL="457200" indent="-457200">
              <a:buNone/>
            </a:pPr>
            <a:r>
              <a:rPr kumimoji="1" lang="en-US" sz="2200" b="1" dirty="0" smtClean="0"/>
              <a:t>4.  </a:t>
            </a:r>
            <a:r>
              <a:rPr kumimoji="1" lang="zh-CN" altLang="en-US" sz="2200" b="1" dirty="0" smtClean="0"/>
              <a:t>对于在第</a:t>
            </a:r>
            <a:r>
              <a:rPr kumimoji="1" lang="en-US" altLang="zh-CN" sz="2200" b="1" dirty="0" smtClean="0"/>
              <a:t>3</a:t>
            </a:r>
            <a:r>
              <a:rPr kumimoji="1" lang="zh-CN" altLang="en-US" sz="2200" b="1" dirty="0" smtClean="0"/>
              <a:t>行中输出的</a:t>
            </a:r>
            <a:r>
              <a:rPr kumimoji="1" lang="en-US" altLang="zh-CN" sz="2200" b="1" dirty="0" smtClean="0"/>
              <a:t>DFS</a:t>
            </a:r>
            <a:r>
              <a:rPr kumimoji="1" lang="zh-CN" altLang="en-US" sz="2200" b="1" dirty="0" smtClean="0"/>
              <a:t>树，每颗</a:t>
            </a:r>
            <a:r>
              <a:rPr kumimoji="1" lang="en-US" altLang="zh-CN" sz="2200" b="1" dirty="0" smtClean="0"/>
              <a:t>DFS</a:t>
            </a:r>
            <a:r>
              <a:rPr kumimoji="1" lang="zh-CN" altLang="en-US" sz="2200" b="1" dirty="0" smtClean="0"/>
              <a:t>树中的节点形成一个强连通分支</a:t>
            </a:r>
            <a:endParaRPr kumimoji="1" lang="en-US" sz="2200" b="1" dirty="0"/>
          </a:p>
          <a:p>
            <a:pPr marL="342900" lvl="1" indent="-342900">
              <a:spcBef>
                <a:spcPts val="2400"/>
              </a:spcBef>
              <a:buClrTx/>
            </a:pPr>
            <a:r>
              <a:rPr kumimoji="1" lang="zh-CN" altLang="en-US" sz="2200" b="1" i="1" dirty="0" smtClean="0">
                <a:solidFill>
                  <a:srgbClr val="C00000"/>
                </a:solidFill>
              </a:rPr>
              <a:t>时间复杂度</a:t>
            </a:r>
            <a:r>
              <a:rPr kumimoji="1" lang="en-US" sz="2200" b="1" dirty="0" smtClean="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smtClean="0"/>
          </a:p>
          <a:p>
            <a:pPr lvl="1"/>
            <a:endParaRPr kumimoji="1" lang="en-US" sz="2200" b="1" dirty="0" smtClean="0"/>
          </a:p>
        </p:txBody>
      </p:sp>
    </p:spTree>
    <p:extLst>
      <p:ext uri="{BB962C8B-B14F-4D97-AF65-F5344CB8AC3E}">
        <p14:creationId xmlns:p14="http://schemas.microsoft.com/office/powerpoint/2010/main" xmlns=""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smtClean="0"/>
              <a:t>1.  </a:t>
            </a:r>
            <a:r>
              <a:rPr lang="zh-CN" altLang="en-US" sz="2400" b="1" dirty="0" smtClean="0"/>
              <a:t>调用</a:t>
            </a:r>
            <a:r>
              <a:rPr lang="en-US" sz="2400" b="1" dirty="0" smtClean="0"/>
              <a:t>DFS(</a:t>
            </a:r>
            <a:r>
              <a:rPr lang="en-US" sz="2400" b="1" i="1" dirty="0" smtClean="0"/>
              <a:t>G</a:t>
            </a:r>
            <a:r>
              <a:rPr lang="en-US" sz="2400" b="1" dirty="0" smtClean="0"/>
              <a:t>)</a:t>
            </a:r>
            <a:r>
              <a:rPr lang="zh-CN" altLang="en-US" sz="2400" b="1" dirty="0" smtClean="0"/>
              <a:t>，计算被</a:t>
            </a:r>
            <a:r>
              <a:rPr lang="en-US" altLang="zh-CN" sz="2400" b="1" dirty="0"/>
              <a:t>DFS</a:t>
            </a:r>
            <a:r>
              <a:rPr lang="zh-CN" altLang="en-US" sz="2400" b="1" dirty="0"/>
              <a:t>访问的结束时间</a:t>
            </a:r>
            <a:r>
              <a:rPr lang="en-US" altLang="zh-CN" sz="2400" b="1" dirty="0"/>
              <a:t> </a:t>
            </a:r>
            <a:r>
              <a:rPr lang="en-US" sz="2400" b="1" i="1" dirty="0" err="1" smtClean="0"/>
              <a:t>u</a:t>
            </a:r>
            <a:r>
              <a:rPr lang="en-US" sz="2400" b="1" dirty="0" err="1" smtClean="0"/>
              <a:t>.</a:t>
            </a:r>
            <a:r>
              <a:rPr lang="en-US" sz="2400" b="1" i="1" dirty="0" err="1" smtClean="0"/>
              <a:t>f</a:t>
            </a:r>
            <a:endParaRPr lang="en-US" sz="2400" b="1" dirty="0" smtClean="0"/>
          </a:p>
          <a:p>
            <a:pPr>
              <a:buNone/>
            </a:pPr>
            <a:endParaRPr lang="en-US" sz="2400" b="1" dirty="0"/>
          </a:p>
          <a:p>
            <a:pPr>
              <a:buNone/>
            </a:pPr>
            <a:endParaRPr lang="en-US" sz="2400" b="1" dirty="0" smtClean="0"/>
          </a:p>
          <a:p>
            <a:pPr>
              <a:buNone/>
            </a:pPr>
            <a:endParaRPr lang="en-US" sz="2400" b="1" dirty="0"/>
          </a:p>
          <a:p>
            <a:pPr>
              <a:buNone/>
            </a:pPr>
            <a:endParaRPr lang="en-US" sz="2400" b="1" dirty="0" smtClean="0"/>
          </a:p>
          <a:p>
            <a:pPr>
              <a:buNone/>
            </a:pPr>
            <a:endParaRPr kumimoji="1" lang="en-US" sz="2200" b="1" dirty="0" smtClean="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xmlns=""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smtClean="0"/>
              <a:t>先考虑节点</a:t>
            </a:r>
            <a:r>
              <a:rPr lang="en-US" altLang="zh-CN" sz="2400" dirty="0" smtClean="0"/>
              <a:t>b</a:t>
            </a:r>
            <a:r>
              <a:rPr lang="zh-CN" altLang="en-US" sz="2400" dirty="0" smtClean="0"/>
              <a:t>，然后</a:t>
            </a:r>
            <a:endParaRPr lang="en-US" altLang="zh-CN" sz="2400" dirty="0" smtClean="0"/>
          </a:p>
          <a:p>
            <a:r>
              <a:rPr lang="zh-CN" altLang="en-US" sz="2400" dirty="0" smtClean="0"/>
              <a:t>考虑节点</a:t>
            </a:r>
            <a:r>
              <a:rPr lang="en-US" sz="2400" i="1" dirty="0" smtClean="0"/>
              <a:t>c</a:t>
            </a:r>
            <a:r>
              <a:rPr lang="zh-CN" altLang="en-US" sz="2400" i="1" dirty="0" smtClean="0"/>
              <a:t>，</a:t>
            </a:r>
            <a:r>
              <a:rPr lang="en-US" sz="2400" i="1" dirty="0" smtClean="0"/>
              <a:t>g</a:t>
            </a:r>
            <a:r>
              <a:rPr lang="zh-CN" altLang="en-US" sz="2400" dirty="0" smtClean="0"/>
              <a:t>和</a:t>
            </a:r>
            <a:r>
              <a:rPr lang="en-US" sz="2400" i="1" dirty="0" smtClean="0"/>
              <a:t>h</a:t>
            </a:r>
            <a:endParaRPr lang="en-US" sz="2400" dirty="0"/>
          </a:p>
        </p:txBody>
      </p:sp>
    </p:spTree>
    <p:extLst>
      <p:ext uri="{BB962C8B-B14F-4D97-AF65-F5344CB8AC3E}">
        <p14:creationId xmlns:p14="http://schemas.microsoft.com/office/powerpoint/2010/main" xmlns=""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a:t>
            </a:r>
            <a:r>
              <a:rPr kumimoji="1" lang="en-US" sz="2400" b="1" dirty="0" smtClean="0"/>
              <a:t>. </a:t>
            </a:r>
            <a:r>
              <a:rPr kumimoji="1" lang="zh-CN" altLang="en-US" sz="2400" b="1" dirty="0" smtClean="0"/>
              <a:t>对于</a:t>
            </a:r>
            <a:r>
              <a:rPr kumimoji="1" lang="zh-CN" altLang="en-US" sz="2400" b="1" dirty="0"/>
              <a:t>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smtClean="0"/>
              <a:t>一共有</a:t>
            </a:r>
            <a:r>
              <a:rPr lang="en-US" sz="2400" dirty="0" smtClean="0"/>
              <a:t>4</a:t>
            </a:r>
            <a:r>
              <a:rPr lang="zh-CN" altLang="en-US" sz="2400" dirty="0" smtClean="0"/>
              <a:t>个</a:t>
            </a:r>
            <a:r>
              <a:rPr lang="en-US" altLang="zh-CN" sz="2400" dirty="0" smtClean="0"/>
              <a:t>DFS</a:t>
            </a:r>
            <a:r>
              <a:rPr lang="zh-CN" altLang="en-US" sz="2400" dirty="0" smtClean="0"/>
              <a:t>树，因此有</a:t>
            </a:r>
            <a:r>
              <a:rPr lang="en-US" altLang="zh-CN" sz="2400" dirty="0" smtClean="0"/>
              <a:t>4</a:t>
            </a:r>
            <a:r>
              <a:rPr lang="zh-CN" altLang="en-US" sz="2400" dirty="0" smtClean="0"/>
              <a:t>个强连通分支</a:t>
            </a:r>
            <a:endParaRPr lang="en-US" sz="2400" dirty="0"/>
          </a:p>
        </p:txBody>
      </p:sp>
    </p:spTree>
    <p:extLst>
      <p:ext uri="{BB962C8B-B14F-4D97-AF65-F5344CB8AC3E}">
        <p14:creationId xmlns:p14="http://schemas.microsoft.com/office/powerpoint/2010/main" xmlns="" val="2618039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生成树</a:t>
            </a:r>
            <a:endParaRPr lang="en-US" sz="3600" b="1" dirty="0" smtClean="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smtClean="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smtClean="0"/>
              <a:t>，它的</a:t>
            </a:r>
            <a:r>
              <a:rPr lang="zh-CN" altLang="en-US" sz="2400" b="1" i="1" dirty="0" smtClean="0">
                <a:solidFill>
                  <a:srgbClr val="FF0000"/>
                </a:solidFill>
              </a:rPr>
              <a:t>生成树</a:t>
            </a:r>
            <a:r>
              <a:rPr lang="zh-CN" altLang="en-US" sz="2400" b="1" dirty="0" smtClean="0"/>
              <a:t>是指</a:t>
            </a:r>
            <a:r>
              <a:rPr lang="zh-CN" altLang="en-US" sz="2400" b="1" i="1" dirty="0" smtClean="0">
                <a:solidFill>
                  <a:srgbClr val="0000CC"/>
                </a:solidFill>
              </a:rPr>
              <a:t>包含图</a:t>
            </a:r>
            <a:r>
              <a:rPr lang="en-US" altLang="zh-CN" sz="2400" b="1" i="1" dirty="0">
                <a:solidFill>
                  <a:srgbClr val="0000CC"/>
                </a:solidFill>
              </a:rPr>
              <a:t>G</a:t>
            </a:r>
            <a:r>
              <a:rPr lang="zh-CN" altLang="en-US" sz="2400" b="1" i="1" dirty="0" smtClean="0">
                <a:solidFill>
                  <a:srgbClr val="0000CC"/>
                </a:solidFill>
              </a:rPr>
              <a:t>中所有节点的树</a:t>
            </a:r>
            <a:endParaRPr lang="en-US" altLang="zh-CN" sz="2400" b="1" i="1" dirty="0" smtClean="0">
              <a:solidFill>
                <a:srgbClr val="0000CC"/>
              </a:solidFill>
            </a:endParaRPr>
          </a:p>
          <a:p>
            <a:pPr marL="0" indent="0">
              <a:buNone/>
            </a:pPr>
            <a:r>
              <a:rPr lang="en-US" sz="2400" b="1" dirty="0" smtClean="0"/>
              <a:t> </a:t>
            </a:r>
          </a:p>
          <a:p>
            <a:r>
              <a:rPr lang="zh-CN" altLang="en-US" sz="2400" b="1" dirty="0" smtClean="0"/>
              <a:t>思考：一个图可以有多颗生成树吗</a:t>
            </a:r>
            <a:r>
              <a:rPr lang="en-US" sz="2400" b="1" dirty="0" smtClean="0"/>
              <a:t>?</a:t>
            </a:r>
          </a:p>
        </p:txBody>
      </p:sp>
    </p:spTree>
    <p:extLst>
      <p:ext uri="{BB962C8B-B14F-4D97-AF65-F5344CB8AC3E}">
        <p14:creationId xmlns:p14="http://schemas.microsoft.com/office/powerpoint/2010/main" xmlns=""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smtClean="0">
                <a:solidFill>
                  <a:srgbClr val="0000CC"/>
                </a:solidFill>
              </a:rPr>
              <a:t>最小生成树</a:t>
            </a:r>
            <a:r>
              <a:rPr lang="en-US" sz="3600" b="1" dirty="0" smtClean="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smtClean="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smtClean="0">
                <a:solidFill>
                  <a:srgbClr val="FF0000"/>
                </a:solidFill>
              </a:rPr>
              <a:t>图的权值</a:t>
            </a:r>
            <a:r>
              <a:rPr lang="zh-CN" altLang="en-US" sz="2400" b="1" dirty="0" smtClean="0"/>
              <a:t>指的是该图中所有边的权值之和</a:t>
            </a:r>
            <a:endParaRPr lang="en-US" sz="2400" b="1" dirty="0" smtClean="0"/>
          </a:p>
          <a:p>
            <a:r>
              <a:rPr lang="zh-CN" altLang="en-US" sz="2400" b="1" dirty="0" smtClean="0"/>
              <a:t>对于一个连通无向的加权</a:t>
            </a:r>
            <a:r>
              <a:rPr lang="en-US" sz="2400" b="1" i="1" dirty="0" smtClean="0"/>
              <a:t>G</a:t>
            </a:r>
            <a:r>
              <a:rPr lang="en-US" sz="2400" b="1" dirty="0" smtClean="0"/>
              <a:t>, </a:t>
            </a:r>
            <a:r>
              <a:rPr lang="zh-CN" altLang="en-US" sz="2400" b="1" dirty="0" smtClean="0"/>
              <a:t>它的</a:t>
            </a:r>
            <a:r>
              <a:rPr lang="zh-CN" altLang="en-US" sz="2400" b="1" i="1" dirty="0" smtClean="0">
                <a:solidFill>
                  <a:srgbClr val="FF0000"/>
                </a:solidFill>
              </a:rPr>
              <a:t>最小生成树</a:t>
            </a:r>
            <a:r>
              <a:rPr lang="zh-CN" altLang="en-US" sz="2400" b="1" dirty="0" smtClean="0"/>
              <a:t>指的是权值最小的生成树</a:t>
            </a:r>
            <a:r>
              <a:rPr lang="en-US" sz="2400" b="1" dirty="0" smtClean="0"/>
              <a:t>a </a:t>
            </a:r>
          </a:p>
          <a:p>
            <a:r>
              <a:rPr lang="zh-CN" altLang="en-US" sz="2400" b="1" dirty="0" smtClean="0">
                <a:solidFill>
                  <a:srgbClr val="FF0000"/>
                </a:solidFill>
              </a:rPr>
              <a:t>思考</a:t>
            </a:r>
            <a:r>
              <a:rPr lang="en-US" sz="2400" b="1" dirty="0" smtClean="0"/>
              <a:t>: </a:t>
            </a:r>
            <a:r>
              <a:rPr lang="zh-CN" altLang="en-US" sz="2400" b="1" dirty="0" smtClean="0"/>
              <a:t>对于一个图，最小生成树可能存在多颗吗</a:t>
            </a:r>
            <a:r>
              <a:rPr lang="en-US" sz="2400" b="1" dirty="0" smtClean="0"/>
              <a:t>?</a:t>
            </a:r>
          </a:p>
        </p:txBody>
      </p:sp>
      <p:graphicFrame>
        <p:nvGraphicFramePr>
          <p:cNvPr id="2" name="Object 1"/>
          <p:cNvGraphicFramePr>
            <a:graphicFrameLocks noChangeAspect="1"/>
          </p:cNvGraphicFramePr>
          <p:nvPr>
            <p:extLst>
              <p:ext uri="{D42A27DB-BD31-4B8C-83A1-F6EECF244321}">
                <p14:modId xmlns:p14="http://schemas.microsoft.com/office/powerpoint/2010/main" xmlns="" val="3897434079"/>
              </p:ext>
            </p:extLst>
          </p:nvPr>
        </p:nvGraphicFramePr>
        <p:xfrm>
          <a:off x="5021414" y="5234780"/>
          <a:ext cx="2101202" cy="632620"/>
        </p:xfrm>
        <a:graphic>
          <a:graphicData uri="http://schemas.openxmlformats.org/presentationml/2006/ole">
            <p:oleObj spid="_x0000_s207900" name="Equation" r:id="rId4" imgW="1180588" imgH="355446" progId="Equation.3">
              <p:embed/>
            </p:oleObj>
          </a:graphicData>
        </a:graphic>
      </p:graphicFrame>
    </p:spTree>
    <p:extLst>
      <p:ext uri="{BB962C8B-B14F-4D97-AF65-F5344CB8AC3E}">
        <p14:creationId xmlns:p14="http://schemas.microsoft.com/office/powerpoint/2010/main" xmlns="" val="1769641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smtClean="0"/>
              <a:t>在一个无向图中</a:t>
            </a:r>
            <a:r>
              <a:rPr lang="en-US" sz="2400" b="1" dirty="0" smtClean="0"/>
              <a:t>, </a:t>
            </a:r>
            <a:r>
              <a:rPr lang="zh-CN" altLang="en-US" sz="2400" b="1" dirty="0" smtClean="0"/>
              <a:t>节点的</a:t>
            </a:r>
            <a:r>
              <a:rPr lang="zh-CN" altLang="en-US" sz="2400" b="1" i="1" dirty="0" smtClean="0">
                <a:solidFill>
                  <a:srgbClr val="FF0000"/>
                </a:solidFill>
              </a:rPr>
              <a:t>度</a:t>
            </a:r>
            <a:r>
              <a:rPr lang="zh-CN" altLang="en-US" sz="2400" b="1" dirty="0" smtClean="0"/>
              <a:t>指的是该节点连出去的边的条数</a:t>
            </a:r>
            <a:r>
              <a:rPr lang="en-US" sz="2400" b="1" dirty="0" smtClean="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B </a:t>
              </a:r>
              <a:r>
                <a:rPr lang="zh-CN" altLang="en-US" sz="2000" dirty="0" smtClean="0">
                  <a:solidFill>
                    <a:schemeClr val="tx1"/>
                  </a:solidFill>
                  <a:latin typeface="+mj-lt"/>
                </a:rPr>
                <a:t>的度为</a:t>
              </a:r>
              <a:r>
                <a:rPr lang="en-US" sz="2000" dirty="0" smtClean="0">
                  <a:solidFill>
                    <a:schemeClr val="tx1"/>
                  </a:solidFill>
                  <a:latin typeface="+mj-lt"/>
                </a:rPr>
                <a:t>2</a:t>
              </a:r>
              <a:endParaRPr lang="en-US" sz="2000" dirty="0">
                <a:solidFill>
                  <a:schemeClr val="tx1"/>
                </a:solidFill>
                <a:latin typeface="+mj-lt"/>
              </a:endParaRP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节点</a:t>
              </a:r>
              <a:r>
                <a:rPr lang="en-US" sz="2000" dirty="0" smtClean="0">
                  <a:solidFill>
                    <a:schemeClr val="tx1"/>
                  </a:solidFill>
                  <a:latin typeface="+mj-lt"/>
                </a:rPr>
                <a:t>2</a:t>
              </a:r>
              <a:r>
                <a:rPr lang="zh-CN" altLang="en-US" sz="2000" dirty="0" smtClean="0">
                  <a:solidFill>
                    <a:schemeClr val="tx1"/>
                  </a:solidFill>
                  <a:latin typeface="+mj-lt"/>
                </a:rPr>
                <a:t>的入度为</a:t>
              </a:r>
              <a:r>
                <a:rPr lang="en-US" sz="2000" dirty="0" smtClean="0">
                  <a:solidFill>
                    <a:schemeClr val="tx1"/>
                  </a:solidFill>
                  <a:latin typeface="+mj-lt"/>
                </a:rPr>
                <a:t>2 </a:t>
              </a:r>
              <a:r>
                <a:rPr lang="zh-CN" altLang="en-US" sz="2000" dirty="0" smtClean="0">
                  <a:solidFill>
                    <a:schemeClr val="tx1"/>
                  </a:solidFill>
                  <a:latin typeface="+mj-lt"/>
                </a:rPr>
                <a:t>，出度为</a:t>
              </a:r>
              <a:r>
                <a:rPr lang="en-US" sz="2000" dirty="0" smtClean="0">
                  <a:solidFill>
                    <a:schemeClr val="tx1"/>
                  </a:solidFill>
                  <a:latin typeface="+mj-lt"/>
                </a:rPr>
                <a:t>3</a:t>
              </a:r>
              <a:endParaRPr lang="en-US" sz="2000" dirty="0">
                <a:solidFill>
                  <a:schemeClr val="tx1"/>
                </a:solidFill>
                <a:latin typeface="+mj-lt"/>
              </a:endParaRP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smtClean="0"/>
              <a:t>在一个有向图中</a:t>
            </a:r>
            <a:r>
              <a:rPr lang="en-US" sz="2400" b="1" kern="0" dirty="0" smtClean="0"/>
              <a:t>, </a:t>
            </a:r>
            <a:r>
              <a:rPr lang="zh-CN" altLang="en-US" sz="2400" b="1" kern="0" dirty="0" smtClean="0"/>
              <a:t>节点的</a:t>
            </a:r>
            <a:r>
              <a:rPr lang="zh-CN" altLang="en-US" sz="2400" b="1" i="1" kern="0" dirty="0" smtClean="0">
                <a:solidFill>
                  <a:srgbClr val="FF0000"/>
                </a:solidFill>
              </a:rPr>
              <a:t>出度</a:t>
            </a:r>
            <a:r>
              <a:rPr lang="zh-CN" altLang="en-US" sz="2400" b="1" kern="0" dirty="0" smtClean="0"/>
              <a:t>指的是该节点连出去的边的条数，节点的</a:t>
            </a:r>
            <a:r>
              <a:rPr lang="zh-CN" altLang="en-US" sz="2400" b="1" i="1" kern="0" dirty="0" smtClean="0">
                <a:solidFill>
                  <a:srgbClr val="FF0000"/>
                </a:solidFill>
              </a:rPr>
              <a:t>入度</a:t>
            </a:r>
            <a:r>
              <a:rPr lang="zh-CN" altLang="en-US" sz="2400" b="1" kern="0" dirty="0" smtClean="0"/>
              <a:t>指的是连向该节点的边的条数。</a:t>
            </a:r>
            <a:endParaRPr lang="en-US" sz="2400" b="1" kern="0" dirty="0" smtClean="0"/>
          </a:p>
        </p:txBody>
      </p:sp>
    </p:spTree>
    <p:extLst>
      <p:ext uri="{BB962C8B-B14F-4D97-AF65-F5344CB8AC3E}">
        <p14:creationId xmlns:p14="http://schemas.microsoft.com/office/powerpoint/2010/main" xmlns=""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为一个连通的无向加权图</a:t>
            </a:r>
            <a:endParaRPr lang="en-US" sz="2400" b="1" dirty="0" smtClean="0"/>
          </a:p>
          <a:p>
            <a:r>
              <a:rPr lang="zh-CN" altLang="en-US" sz="2400" b="1" dirty="0" smtClean="0"/>
              <a:t>初始化：每个节点为一个连通分支</a:t>
            </a:r>
            <a:endParaRPr lang="en-US" sz="2400" b="1" dirty="0" smtClean="0"/>
          </a:p>
          <a:p>
            <a:r>
              <a:rPr lang="zh-CN" altLang="en-US" sz="2400" b="1" dirty="0" smtClean="0"/>
              <a:t>对于两个连通分支，选择连接它们的权值最小的边合并这两</a:t>
            </a:r>
            <a:r>
              <a:rPr lang="zh-CN" altLang="en-US" sz="2400" b="1" dirty="0"/>
              <a:t>个连通分支，不断</a:t>
            </a:r>
            <a:r>
              <a:rPr lang="zh-CN" altLang="en-US" sz="2400" b="1" dirty="0" smtClean="0"/>
              <a:t>地重复这一过程。</a:t>
            </a:r>
            <a:endParaRPr lang="en-US" sz="2400" b="1" dirty="0" smtClean="0"/>
          </a:p>
          <a:p>
            <a:r>
              <a:rPr lang="zh-CN" altLang="en-US" sz="2400" b="1" i="1" dirty="0" smtClean="0"/>
              <a:t>按照权值递增的顺序选择边</a:t>
            </a:r>
            <a:endParaRPr lang="en-US" sz="2400" b="1" dirty="0" smtClean="0"/>
          </a:p>
          <a:p>
            <a:r>
              <a:rPr lang="zh-CN" altLang="en-US" sz="2400" b="1" dirty="0" smtClean="0"/>
              <a:t>利用一个</a:t>
            </a:r>
            <a:r>
              <a:rPr lang="zh-CN" altLang="en-US" sz="2400" b="1" i="1" dirty="0" smtClean="0">
                <a:solidFill>
                  <a:srgbClr val="FF0000"/>
                </a:solidFill>
              </a:rPr>
              <a:t>并查集</a:t>
            </a:r>
            <a:r>
              <a:rPr lang="zh-CN" altLang="en-US" sz="2400" b="1" dirty="0" smtClean="0"/>
              <a:t>的数据结构来判断是否</a:t>
            </a:r>
            <a:r>
              <a:rPr lang="zh-CN" altLang="en-US" sz="2400" b="1" dirty="0"/>
              <a:t>一</a:t>
            </a:r>
            <a:r>
              <a:rPr lang="zh-CN" altLang="en-US" sz="2400" b="1" dirty="0" smtClean="0"/>
              <a:t>条边的两个端点属于不同的连通分支</a:t>
            </a:r>
            <a:endParaRPr lang="en-US" altLang="zh-CN" sz="2400" b="1" dirty="0" smtClean="0"/>
          </a:p>
          <a:p>
            <a:endParaRPr lang="en-US" sz="2400" b="1" dirty="0">
              <a:sym typeface="Symbol" pitchFamily="18" charset="2"/>
            </a:endParaRPr>
          </a:p>
          <a:p>
            <a:r>
              <a:rPr lang="zh-CN" altLang="en-US" sz="2400" b="1" i="1" dirty="0">
                <a:solidFill>
                  <a:srgbClr val="FF0000"/>
                </a:solidFill>
              </a:rPr>
              <a:t>注意</a:t>
            </a:r>
            <a:r>
              <a:rPr lang="zh-CN" altLang="en-US" sz="2400" b="1" dirty="0"/>
              <a:t>：</a:t>
            </a:r>
            <a:r>
              <a:rPr lang="zh-CN" altLang="en-US" sz="2400" b="1" dirty="0" smtClean="0"/>
              <a:t>整颗生成</a:t>
            </a:r>
            <a:r>
              <a:rPr lang="zh-CN" altLang="en-US" sz="2400" b="1" dirty="0"/>
              <a:t>树是一个连通分支</a:t>
            </a:r>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xmlns=""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并查集</a:t>
            </a:r>
            <a:r>
              <a:rPr lang="en-US" sz="3600" b="1" dirty="0" smtClean="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smtClean="0"/>
              <a:t>一个</a:t>
            </a:r>
            <a:r>
              <a:rPr lang="zh-CN" altLang="en-US" sz="2400" b="1" i="1" dirty="0" smtClean="0">
                <a:solidFill>
                  <a:srgbClr val="FF0000"/>
                </a:solidFill>
              </a:rPr>
              <a:t>并查集</a:t>
            </a:r>
            <a:r>
              <a:rPr lang="zh-CN" altLang="en-US" sz="2400" b="1" dirty="0" smtClean="0"/>
              <a:t>维护了一个由一系列</a:t>
            </a:r>
            <a:r>
              <a:rPr lang="zh-CN" altLang="en-US" sz="2400" b="1" i="1" dirty="0" smtClean="0">
                <a:solidFill>
                  <a:srgbClr val="0000CC"/>
                </a:solidFill>
              </a:rPr>
              <a:t>不相交的集合</a:t>
            </a:r>
            <a:r>
              <a:rPr lang="zh-CN" altLang="en-US" sz="2400" b="1" dirty="0" smtClean="0"/>
              <a:t>构成的集合</a:t>
            </a:r>
            <a:r>
              <a:rPr lang="en-US" sz="2400" b="1" dirty="0" smtClean="0"/>
              <a:t> </a:t>
            </a:r>
            <a:r>
              <a:rPr lang="en-US" sz="2400" b="1" i="1" dirty="0" smtClean="0"/>
              <a:t>S</a:t>
            </a:r>
            <a:r>
              <a:rPr lang="en-US" sz="2400" b="1" dirty="0" smtClean="0"/>
              <a:t> = {</a:t>
            </a:r>
            <a:r>
              <a:rPr lang="en-US" sz="2400" b="1" i="1" dirty="0" smtClean="0"/>
              <a:t>S</a:t>
            </a:r>
            <a:r>
              <a:rPr lang="en-US" sz="2400" b="1" baseline="-25000" dirty="0" smtClean="0"/>
              <a:t>1</a:t>
            </a:r>
            <a:r>
              <a:rPr lang="en-US" sz="2400" b="1" dirty="0" smtClean="0"/>
              <a:t>, </a:t>
            </a:r>
            <a:r>
              <a:rPr lang="en-US" sz="2400" b="1" i="1" dirty="0" smtClean="0"/>
              <a:t>S</a:t>
            </a:r>
            <a:r>
              <a:rPr lang="en-US" sz="2400" b="1" baseline="-25000" dirty="0" smtClean="0"/>
              <a:t>2</a:t>
            </a:r>
            <a:r>
              <a:rPr lang="en-US" sz="2400" b="1" dirty="0" smtClean="0"/>
              <a:t>, …, </a:t>
            </a:r>
            <a:r>
              <a:rPr lang="en-US" sz="2400" b="1" i="1" dirty="0" err="1" smtClean="0"/>
              <a:t>S</a:t>
            </a:r>
            <a:r>
              <a:rPr lang="en-US" sz="2400" b="1" i="1" baseline="-25000" dirty="0" err="1" smtClean="0"/>
              <a:t>k</a:t>
            </a:r>
            <a:r>
              <a:rPr lang="en-US" sz="2400" b="1" dirty="0" smtClean="0"/>
              <a:t>} </a:t>
            </a:r>
          </a:p>
          <a:p>
            <a:r>
              <a:rPr lang="zh-CN" altLang="en-US" sz="2400" b="1" dirty="0" smtClean="0"/>
              <a:t>每个集合都有一个</a:t>
            </a:r>
            <a:r>
              <a:rPr lang="zh-CN" altLang="en-US" sz="2400" b="1" i="1" dirty="0" smtClean="0">
                <a:solidFill>
                  <a:srgbClr val="FF0000"/>
                </a:solidFill>
              </a:rPr>
              <a:t>代表性元素</a:t>
            </a:r>
            <a:r>
              <a:rPr lang="zh-CN" altLang="en-US" sz="2400" b="1" dirty="0" smtClean="0"/>
              <a:t>，用于表示该集合</a:t>
            </a:r>
            <a:endParaRPr lang="en-US" altLang="zh-CN" sz="2400" b="1" dirty="0" smtClean="0"/>
          </a:p>
          <a:p>
            <a:r>
              <a:rPr lang="zh-CN" altLang="en-US" sz="2200" b="1" dirty="0" smtClean="0"/>
              <a:t>例如</a:t>
            </a:r>
            <a:r>
              <a:rPr lang="en-US" sz="2200" b="1" dirty="0" smtClean="0"/>
              <a:t>: </a:t>
            </a:r>
            <a:r>
              <a:rPr lang="zh-CN" altLang="en-US" sz="2200" b="1" dirty="0" smtClean="0"/>
              <a:t>可以用集合中</a:t>
            </a:r>
            <a:r>
              <a:rPr lang="en-US" altLang="zh-CN" sz="2200" b="1" dirty="0" smtClean="0"/>
              <a:t>ID</a:t>
            </a:r>
            <a:r>
              <a:rPr lang="zh-CN" altLang="en-US" sz="2200" b="1" dirty="0" smtClean="0"/>
              <a:t>最小的那个元素作为代表性元素</a:t>
            </a:r>
            <a:r>
              <a:rPr lang="en-US" sz="2200" b="1" dirty="0" smtClean="0"/>
              <a:t>.</a:t>
            </a:r>
          </a:p>
          <a:p>
            <a:endParaRPr lang="en-US" sz="2200" b="1" dirty="0"/>
          </a:p>
          <a:p>
            <a:r>
              <a:rPr lang="zh-CN" altLang="en-US" sz="2200" b="1" dirty="0" smtClean="0">
                <a:solidFill>
                  <a:srgbClr val="FF0000"/>
                </a:solidFill>
              </a:rPr>
              <a:t>注意：</a:t>
            </a:r>
            <a:r>
              <a:rPr lang="en-US" altLang="zh-CN" sz="2200" b="1" i="1" dirty="0" smtClean="0"/>
              <a:t>S</a:t>
            </a:r>
            <a:r>
              <a:rPr lang="zh-CN" altLang="en-US" sz="2200" b="1" dirty="0" smtClean="0"/>
              <a:t>中的集合都是互相不相交的</a:t>
            </a:r>
            <a:endParaRPr lang="en-US" sz="2200" b="1" dirty="0" smtClean="0"/>
          </a:p>
          <a:p>
            <a:pPr>
              <a:buNone/>
            </a:pPr>
            <a:endParaRPr lang="en-US" sz="2400" b="1" dirty="0">
              <a:sym typeface="Symbol" pitchFamily="18" charset="2"/>
            </a:endParaRPr>
          </a:p>
        </p:txBody>
      </p:sp>
    </p:spTree>
    <p:extLst>
      <p:ext uri="{BB962C8B-B14F-4D97-AF65-F5344CB8AC3E}">
        <p14:creationId xmlns:p14="http://schemas.microsoft.com/office/powerpoint/2010/main" xmlns=""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smtClean="0"/>
              <a:t>一个并查集支持以下操作</a:t>
            </a:r>
            <a:r>
              <a:rPr lang="en-US" sz="2400" b="1" dirty="0" smtClean="0"/>
              <a:t>:</a:t>
            </a:r>
          </a:p>
          <a:p>
            <a:pPr marL="640080" lvl="1"/>
            <a:r>
              <a:rPr lang="en-US" sz="2200" b="1" i="1" dirty="0" smtClean="0">
                <a:solidFill>
                  <a:srgbClr val="C00000"/>
                </a:solidFill>
              </a:rPr>
              <a:t>Make-Set</a:t>
            </a:r>
            <a:r>
              <a:rPr lang="en-US" sz="2200" b="1" dirty="0" smtClean="0"/>
              <a:t>(</a:t>
            </a:r>
            <a:r>
              <a:rPr lang="en-US" sz="2200" b="1" i="1" dirty="0" smtClean="0"/>
              <a:t>x</a:t>
            </a:r>
            <a:r>
              <a:rPr lang="en-US" sz="2200" b="1" dirty="0" smtClean="0"/>
              <a:t>): </a:t>
            </a:r>
            <a:r>
              <a:rPr lang="zh-CN" altLang="en-US" sz="2200" b="1" dirty="0" smtClean="0"/>
              <a:t>对元素</a:t>
            </a:r>
            <a:r>
              <a:rPr lang="en-US" altLang="zh-CN" sz="2200" b="1" i="1" dirty="0" smtClean="0"/>
              <a:t>x</a:t>
            </a:r>
            <a:r>
              <a:rPr lang="zh-CN" altLang="en-US" sz="2200" b="1" dirty="0" smtClean="0"/>
              <a:t>创建一个新的集合</a:t>
            </a:r>
            <a:r>
              <a:rPr lang="en-US" sz="2200" b="1" i="1" dirty="0" smtClean="0"/>
              <a:t>S</a:t>
            </a:r>
            <a:r>
              <a:rPr lang="en-US" sz="2200" b="1" i="1" baseline="-25000" dirty="0" smtClean="0"/>
              <a:t>i</a:t>
            </a:r>
            <a:r>
              <a:rPr lang="en-US" sz="2200" b="1" dirty="0" smtClean="0"/>
              <a:t> = { </a:t>
            </a:r>
            <a:r>
              <a:rPr lang="en-US" sz="2200" b="1" i="1" dirty="0" smtClean="0"/>
              <a:t>x</a:t>
            </a:r>
            <a:r>
              <a:rPr lang="en-US" sz="2200" b="1" dirty="0" smtClean="0"/>
              <a:t> }, </a:t>
            </a:r>
            <a:r>
              <a:rPr lang="zh-CN" altLang="en-US" sz="2200" b="1" dirty="0" smtClean="0"/>
              <a:t>并且把</a:t>
            </a:r>
            <a:r>
              <a:rPr lang="en-US" sz="2200" b="1" i="1" dirty="0" smtClean="0"/>
              <a:t>S</a:t>
            </a:r>
            <a:r>
              <a:rPr lang="en-US" sz="2200" b="1" i="1" baseline="-25000" dirty="0" smtClean="0"/>
              <a:t>i</a:t>
            </a:r>
            <a:r>
              <a:rPr lang="en-US" sz="2200" b="1" dirty="0" smtClean="0"/>
              <a:t> </a:t>
            </a:r>
            <a:r>
              <a:rPr lang="zh-CN" altLang="en-US" sz="2200" b="1" dirty="0" smtClean="0"/>
              <a:t>这个集合加入至并查集</a:t>
            </a:r>
            <a:r>
              <a:rPr lang="en-US" sz="2200" b="1" dirty="0" smtClean="0"/>
              <a:t> </a:t>
            </a:r>
            <a:r>
              <a:rPr lang="en-US" sz="2200" b="1" i="1" dirty="0" smtClean="0"/>
              <a:t>S</a:t>
            </a:r>
            <a:r>
              <a:rPr lang="zh-CN" altLang="en-US" sz="2200" b="1" dirty="0" smtClean="0"/>
              <a:t>中</a:t>
            </a:r>
            <a:r>
              <a:rPr lang="en-US" sz="2200" b="1" dirty="0" smtClean="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smtClean="0"/>
              <a:t>返回包含元素</a:t>
            </a:r>
            <a:r>
              <a:rPr lang="en-US" altLang="zh-CN" sz="2200" b="1" i="1" dirty="0" smtClean="0"/>
              <a:t>x</a:t>
            </a:r>
            <a:r>
              <a:rPr lang="zh-CN" altLang="en-US" sz="2200" b="1" dirty="0" smtClean="0"/>
              <a:t>的集合的那个代表性元素</a:t>
            </a:r>
            <a:endParaRPr lang="en-US" sz="2200" b="1" dirty="0" smtClean="0"/>
          </a:p>
          <a:p>
            <a:pPr marL="914400" lvl="2"/>
            <a:r>
              <a:rPr lang="zh-CN" altLang="en-US" sz="2200" b="1" dirty="0" smtClean="0"/>
              <a:t>对于不相交的集合，</a:t>
            </a:r>
            <a:r>
              <a:rPr lang="en-US" altLang="zh-CN" sz="2200" b="1" dirty="0" smtClean="0"/>
              <a:t>2</a:t>
            </a:r>
            <a:r>
              <a:rPr lang="zh-CN" altLang="en-US" sz="2200" b="1" dirty="0" smtClean="0"/>
              <a:t>个集合相等，当且仅当它们的代表性元素一样</a:t>
            </a:r>
            <a:endParaRPr lang="en-US" altLang="zh-CN" sz="2200" b="1" dirty="0" smtClean="0"/>
          </a:p>
          <a:p>
            <a:pPr marL="914400" lvl="2"/>
            <a:r>
              <a:rPr lang="zh-CN" altLang="en-US" sz="2200" b="1" dirty="0" smtClean="0">
                <a:solidFill>
                  <a:schemeClr val="bg2"/>
                </a:solidFill>
              </a:rPr>
              <a:t>如果</a:t>
            </a:r>
            <a:r>
              <a:rPr lang="en-US" sz="2200" b="1" i="1" dirty="0" smtClean="0">
                <a:solidFill>
                  <a:schemeClr val="bg2"/>
                </a:solidFill>
              </a:rPr>
              <a:t>Find-Set</a:t>
            </a:r>
            <a:r>
              <a:rPr lang="en-US" sz="2200" b="1" dirty="0" smtClean="0"/>
              <a:t>(</a:t>
            </a:r>
            <a:r>
              <a:rPr lang="en-US" sz="2200" b="1" i="1" dirty="0" smtClean="0"/>
              <a:t>x</a:t>
            </a:r>
            <a:r>
              <a:rPr lang="en-US" sz="2200" b="1" dirty="0" smtClean="0"/>
              <a:t>) = </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则</a:t>
            </a:r>
            <a:r>
              <a:rPr lang="en-US" sz="2200" b="1" dirty="0" smtClean="0"/>
              <a:t> </a:t>
            </a:r>
            <a:r>
              <a:rPr lang="en-US" sz="2200" b="1" i="1" dirty="0" smtClean="0"/>
              <a:t>x</a:t>
            </a:r>
            <a:r>
              <a:rPr lang="en-US" sz="2200" b="1" dirty="0" smtClean="0"/>
              <a:t> </a:t>
            </a:r>
            <a:r>
              <a:rPr lang="zh-CN" altLang="en-US" sz="2200" b="1" dirty="0"/>
              <a:t>和</a:t>
            </a:r>
            <a:r>
              <a:rPr lang="en-US" sz="2200" b="1" dirty="0" smtClean="0"/>
              <a:t> </a:t>
            </a:r>
            <a:r>
              <a:rPr lang="en-US" sz="2200" b="1" i="1" dirty="0" smtClean="0"/>
              <a:t>y</a:t>
            </a:r>
            <a:r>
              <a:rPr lang="en-US" sz="2200" b="1" dirty="0" smtClean="0"/>
              <a:t> </a:t>
            </a:r>
            <a:r>
              <a:rPr lang="zh-CN" altLang="en-US" sz="2200" b="1" dirty="0" smtClean="0"/>
              <a:t>在同一个集合中</a:t>
            </a:r>
            <a:endParaRPr lang="en-US" sz="2200" b="1" dirty="0"/>
          </a:p>
        </p:txBody>
      </p:sp>
      <p:pic>
        <p:nvPicPr>
          <p:cNvPr id="2" name="图片 1"/>
          <p:cNvPicPr>
            <a:picLocks noChangeAspect="1"/>
          </p:cNvPicPr>
          <p:nvPr/>
        </p:nvPicPr>
        <p:blipFill>
          <a:blip r:embed="rId3" cstate="print"/>
          <a:stretch>
            <a:fillRect/>
          </a:stretch>
        </p:blipFill>
        <p:spPr>
          <a:xfrm>
            <a:off x="3048000" y="4343400"/>
            <a:ext cx="2286000" cy="1907254"/>
          </a:xfrm>
          <a:prstGeom prst="rect">
            <a:avLst/>
          </a:prstGeom>
        </p:spPr>
      </p:pic>
      <p:sp>
        <p:nvSpPr>
          <p:cNvPr id="3" name="文本框 2"/>
          <p:cNvSpPr txBox="1"/>
          <p:nvPr/>
        </p:nvSpPr>
        <p:spPr>
          <a:xfrm>
            <a:off x="990600" y="6140317"/>
            <a:ext cx="7848600" cy="646331"/>
          </a:xfrm>
          <a:prstGeom prst="rect">
            <a:avLst/>
          </a:prstGeom>
          <a:noFill/>
        </p:spPr>
        <p:txBody>
          <a:bodyPr wrap="square" rtlCol="0">
            <a:spAutoFit/>
          </a:bodyPr>
          <a:lstStyle/>
          <a:p>
            <a:pPr algn="ctr"/>
            <a:r>
              <a:rPr lang="zh-CN" altLang="en-US" sz="1800" dirty="0"/>
              <a:t>一</a:t>
            </a:r>
            <a:r>
              <a:rPr lang="zh-CN" altLang="en-US" sz="1800" dirty="0" smtClean="0"/>
              <a:t>个不相交集合森林。左边的树表示集合</a:t>
            </a:r>
            <a:r>
              <a:rPr lang="en-US" altLang="zh-CN" sz="1800" dirty="0" smtClean="0"/>
              <a:t>{</a:t>
            </a:r>
            <a:r>
              <a:rPr lang="en-US" altLang="zh-CN" sz="1800" dirty="0" err="1" smtClean="0"/>
              <a:t>b,c,e,h</a:t>
            </a:r>
            <a:r>
              <a:rPr lang="en-US" altLang="zh-CN" sz="1800" dirty="0" smtClean="0"/>
              <a:t>},</a:t>
            </a:r>
            <a:r>
              <a:rPr lang="zh-CN" altLang="en-US" sz="1800" dirty="0" smtClean="0"/>
              <a:t>其中</a:t>
            </a:r>
            <a:r>
              <a:rPr lang="en-US" altLang="zh-CN" sz="1800" dirty="0" smtClean="0"/>
              <a:t>c</a:t>
            </a:r>
            <a:r>
              <a:rPr lang="zh-CN" altLang="en-US" sz="1800" dirty="0" smtClean="0"/>
              <a:t>作为集合代表；右边的树表示集合</a:t>
            </a:r>
            <a:r>
              <a:rPr lang="en-US" altLang="zh-CN" sz="1800" dirty="0" smtClean="0"/>
              <a:t>{</a:t>
            </a:r>
            <a:r>
              <a:rPr lang="en-US" altLang="zh-CN" sz="1800" dirty="0" err="1" smtClean="0"/>
              <a:t>d,f,g</a:t>
            </a:r>
            <a:r>
              <a:rPr lang="en-US" altLang="zh-CN" sz="1800" dirty="0" smtClean="0"/>
              <a:t>},</a:t>
            </a:r>
            <a:r>
              <a:rPr lang="zh-CN" altLang="en-US" sz="1800" dirty="0" smtClean="0"/>
              <a:t>其中</a:t>
            </a:r>
            <a:r>
              <a:rPr lang="en-US" altLang="zh-CN" sz="1800" dirty="0" smtClean="0"/>
              <a:t>f</a:t>
            </a:r>
            <a:r>
              <a:rPr lang="zh-CN" altLang="en-US" sz="1800" dirty="0" smtClean="0"/>
              <a:t>作为</a:t>
            </a:r>
            <a:r>
              <a:rPr lang="zh-CN" altLang="en-US" sz="1800" dirty="0"/>
              <a:t>集合</a:t>
            </a:r>
            <a:r>
              <a:rPr lang="zh-CN" altLang="en-US" sz="1800" dirty="0" smtClean="0"/>
              <a:t>代表</a:t>
            </a:r>
            <a:r>
              <a:rPr lang="zh-CN" altLang="en-US" sz="1800" dirty="0"/>
              <a:t>。</a:t>
            </a:r>
          </a:p>
        </p:txBody>
      </p:sp>
    </p:spTree>
    <p:extLst>
      <p:ext uri="{BB962C8B-B14F-4D97-AF65-F5344CB8AC3E}">
        <p14:creationId xmlns:p14="http://schemas.microsoft.com/office/powerpoint/2010/main" xmlns=""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smtClean="0"/>
              <a:t>一个并查集支持以下操作</a:t>
            </a:r>
            <a:r>
              <a:rPr lang="en-US" sz="2400" b="1" dirty="0" smtClean="0"/>
              <a:t>:</a:t>
            </a:r>
          </a:p>
          <a:p>
            <a:pPr marL="640080" lvl="1"/>
            <a:r>
              <a:rPr lang="en-US" sz="2200" b="1" i="1" dirty="0" smtClean="0">
                <a:solidFill>
                  <a:srgbClr val="C00000"/>
                </a:solidFill>
              </a:rPr>
              <a:t>Union</a:t>
            </a:r>
            <a:r>
              <a:rPr lang="en-US" sz="2200" b="1" dirty="0" smtClean="0"/>
              <a:t>(</a:t>
            </a:r>
            <a:r>
              <a:rPr lang="en-US" sz="2200" b="1" i="1" dirty="0" smtClean="0"/>
              <a:t>x</a:t>
            </a:r>
            <a:r>
              <a:rPr lang="en-US" sz="2200" b="1" dirty="0" smtClean="0"/>
              <a:t>, </a:t>
            </a:r>
            <a:r>
              <a:rPr lang="en-US" sz="2200" b="1" i="1" dirty="0" smtClean="0"/>
              <a:t>y</a:t>
            </a:r>
            <a:r>
              <a:rPr lang="en-US" sz="2200" b="1" dirty="0" smtClean="0"/>
              <a:t>): </a:t>
            </a:r>
            <a:r>
              <a:rPr lang="zh-CN" altLang="en-US" sz="2200" b="1" dirty="0" smtClean="0"/>
              <a:t>如果</a:t>
            </a:r>
            <a:r>
              <a:rPr lang="en-US" sz="2200" b="1" dirty="0" smtClean="0"/>
              <a:t> </a:t>
            </a:r>
            <a:r>
              <a:rPr lang="en-US" sz="2200" b="1" i="1" dirty="0"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x</a:t>
            </a:r>
            <a:r>
              <a:rPr lang="en-US" sz="2200" b="1" i="1" baseline="-25000" dirty="0" smtClean="0"/>
              <a:t> </a:t>
            </a:r>
            <a:r>
              <a:rPr lang="en-US" sz="2200" b="1" dirty="0" smtClean="0"/>
              <a:t>, y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en-US" sz="2200" b="1" dirty="0" smtClean="0"/>
              <a:t>, </a:t>
            </a:r>
            <a:r>
              <a:rPr lang="zh-CN" altLang="en-US" sz="2200" b="1" dirty="0" smtClean="0"/>
              <a:t>则</a:t>
            </a:r>
            <a:r>
              <a:rPr lang="en-US" sz="2200" b="1" i="1" dirty="0" smtClean="0"/>
              <a:t>S</a:t>
            </a:r>
            <a:r>
              <a:rPr lang="en-US" sz="2200" b="1" dirty="0" smtClean="0"/>
              <a:t> = </a:t>
            </a:r>
            <a:r>
              <a:rPr lang="en-US" sz="2200" b="1" dirty="0"/>
              <a:t>(</a:t>
            </a:r>
            <a:r>
              <a:rPr lang="en-US" sz="2200" b="1" i="1" dirty="0" smtClean="0"/>
              <a:t>S</a:t>
            </a:r>
            <a:r>
              <a:rPr lang="en-US" sz="2200" b="1" dirty="0" smtClean="0"/>
              <a:t> – </a:t>
            </a:r>
            <a:r>
              <a:rPr lang="en-US" sz="2200" b="1" i="1" dirty="0" err="1" smtClean="0"/>
              <a:t>S</a:t>
            </a:r>
            <a:r>
              <a:rPr lang="en-US" sz="2200" b="1" i="1" baseline="-25000" dirty="0" err="1" smtClean="0"/>
              <a:t>x</a:t>
            </a:r>
            <a:r>
              <a:rPr lang="en-US" sz="2200" b="1" dirty="0" smtClean="0"/>
              <a:t> – </a:t>
            </a:r>
            <a:r>
              <a:rPr lang="en-US" sz="2200" b="1" i="1" dirty="0" err="1" smtClean="0"/>
              <a:t>S</a:t>
            </a:r>
            <a:r>
              <a:rPr lang="en-US" sz="2200" b="1" i="1" baseline="-25000" dirty="0" err="1" smtClean="0"/>
              <a:t>y</a:t>
            </a:r>
            <a:r>
              <a:rPr lang="en-US" sz="2200" b="1" dirty="0" smtClean="0"/>
              <a:t>)</a:t>
            </a:r>
            <a:r>
              <a:rPr lang="en-US" sz="2200" b="1" dirty="0" smtClean="0">
                <a:sym typeface="Symbol"/>
              </a:rPr>
              <a:t></a:t>
            </a:r>
            <a:r>
              <a:rPr lang="en-US" altLang="zh-CN" sz="2200" b="1" dirty="0" smtClean="0">
                <a:sym typeface="Symbol"/>
              </a:rPr>
              <a:t>{</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dirty="0" smtClean="0"/>
              <a:t> </a:t>
            </a:r>
            <a:r>
              <a:rPr lang="en-US" altLang="zh-CN" sz="2200" b="1" dirty="0" smtClean="0"/>
              <a:t>}</a:t>
            </a:r>
            <a:r>
              <a:rPr lang="en-US" sz="2200" b="1" dirty="0" smtClean="0"/>
              <a:t>.</a:t>
            </a:r>
          </a:p>
          <a:p>
            <a:pPr marL="914400" lvl="2"/>
            <a:r>
              <a:rPr lang="zh-CN" altLang="en-US" sz="2200" b="1" dirty="0" smtClean="0">
                <a:solidFill>
                  <a:schemeClr val="bg2"/>
                </a:solidFill>
              </a:rPr>
              <a:t>可以先调用</a:t>
            </a:r>
            <a:r>
              <a:rPr lang="en-US" sz="2200" b="1" i="1" dirty="0" smtClean="0">
                <a:solidFill>
                  <a:schemeClr val="bg2"/>
                </a:solidFill>
              </a:rPr>
              <a:t>Find-Set</a:t>
            </a:r>
            <a:r>
              <a:rPr lang="en-US" sz="2200" b="1" dirty="0" smtClean="0"/>
              <a:t>(</a:t>
            </a:r>
            <a:r>
              <a:rPr lang="en-US" sz="2200" b="1" i="1" dirty="0" smtClean="0"/>
              <a:t>x</a:t>
            </a:r>
            <a:r>
              <a:rPr lang="en-US" sz="2200" b="1" dirty="0"/>
              <a:t>) </a:t>
            </a:r>
            <a:r>
              <a:rPr lang="zh-CN" altLang="en-US" sz="2200" b="1" dirty="0" smtClean="0"/>
              <a:t>来找到</a:t>
            </a:r>
            <a:r>
              <a:rPr lang="en-US" sz="2200" b="1" i="1" dirty="0" err="1" smtClean="0"/>
              <a:t>S</a:t>
            </a:r>
            <a:r>
              <a:rPr lang="en-US" sz="2200" b="1" i="1" baseline="-25000" dirty="0" err="1" smtClean="0"/>
              <a:t>x</a:t>
            </a:r>
            <a:r>
              <a:rPr lang="en-US" sz="2200" b="1" dirty="0" smtClean="0"/>
              <a:t> </a:t>
            </a:r>
            <a:r>
              <a:rPr lang="zh-CN" altLang="en-US" sz="2200" b="1" dirty="0" smtClean="0"/>
              <a:t>，以及调用</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来找到</a:t>
            </a:r>
            <a:r>
              <a:rPr lang="en-US" sz="2200" b="1" i="1" dirty="0" err="1" smtClean="0"/>
              <a:t>S</a:t>
            </a:r>
            <a:r>
              <a:rPr lang="en-US" sz="2200" b="1" i="1" baseline="-25000" dirty="0" err="1" smtClean="0"/>
              <a:t>y</a:t>
            </a:r>
            <a:r>
              <a:rPr lang="en-US" sz="2200" b="1" i="1" baseline="-25000" dirty="0" smtClean="0"/>
              <a:t> </a:t>
            </a:r>
            <a:r>
              <a:rPr lang="en-US" sz="2200" b="1" dirty="0" smtClean="0"/>
              <a:t>.</a:t>
            </a:r>
          </a:p>
          <a:p>
            <a:pPr marL="914400" lvl="2"/>
            <a:r>
              <a:rPr lang="zh-CN" altLang="en-US" sz="2200" b="1" dirty="0" smtClean="0"/>
              <a:t>在</a:t>
            </a:r>
            <a:r>
              <a:rPr lang="en-US" altLang="zh-CN" sz="2200" b="1" dirty="0" smtClean="0"/>
              <a:t>S</a:t>
            </a:r>
            <a:r>
              <a:rPr lang="zh-CN" altLang="en-US" sz="2200" b="1" dirty="0" smtClean="0"/>
              <a:t>中，将</a:t>
            </a:r>
            <a:r>
              <a:rPr lang="en-US" sz="2200" b="1" i="1" dirty="0" err="1" smtClean="0"/>
              <a:t>S</a:t>
            </a:r>
            <a:r>
              <a:rPr lang="en-US" sz="2200" b="1" i="1" baseline="-25000" dirty="0" err="1" smtClean="0"/>
              <a:t>x</a:t>
            </a:r>
            <a:r>
              <a:rPr lang="en-US" sz="2200" b="1" dirty="0" smtClean="0"/>
              <a:t> </a:t>
            </a:r>
            <a:r>
              <a:rPr lang="zh-CN" altLang="en-US" sz="2200" b="1" dirty="0" smtClean="0"/>
              <a:t>的集合和</a:t>
            </a:r>
            <a:r>
              <a:rPr lang="en-US" sz="2200" b="1" dirty="0" smtClean="0"/>
              <a:t> </a:t>
            </a:r>
            <a:r>
              <a:rPr lang="en-US" sz="2200" b="1" i="1" dirty="0" err="1" smtClean="0"/>
              <a:t>S</a:t>
            </a:r>
            <a:r>
              <a:rPr lang="en-US" sz="2200" b="1" i="1" baseline="-25000" dirty="0" err="1" smtClean="0"/>
              <a:t>y</a:t>
            </a:r>
            <a:r>
              <a:rPr lang="en-US" sz="2200" b="1" dirty="0" smtClean="0"/>
              <a:t> </a:t>
            </a:r>
            <a:r>
              <a:rPr lang="zh-CN" altLang="en-US" sz="2200" b="1" dirty="0" smtClean="0"/>
              <a:t>的集合用</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替换</a:t>
            </a:r>
            <a:r>
              <a:rPr lang="en-US" sz="2200" b="1" dirty="0" smtClean="0"/>
              <a:t> </a:t>
            </a:r>
          </a:p>
          <a:p>
            <a:pPr marL="914400" lvl="2"/>
            <a:r>
              <a:rPr lang="zh-CN" altLang="en-US" sz="2200" b="1" dirty="0" smtClean="0"/>
              <a:t>在新的集合</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中选择新的代表性元素，通常都是</a:t>
            </a:r>
            <a:r>
              <a:rPr lang="en-US" altLang="zh-CN" sz="2200" b="1" i="1" dirty="0" err="1"/>
              <a:t>S</a:t>
            </a:r>
            <a:r>
              <a:rPr lang="en-US" altLang="zh-CN" sz="2200" b="1" i="1" baseline="-25000" dirty="0" err="1"/>
              <a:t>x</a:t>
            </a:r>
            <a:r>
              <a:rPr lang="zh-CN" altLang="en-US" sz="2200" b="1" dirty="0" smtClean="0"/>
              <a:t>和</a:t>
            </a:r>
            <a:r>
              <a:rPr lang="en-US" altLang="zh-CN" sz="2200" b="1" i="1" dirty="0" err="1"/>
              <a:t>S</a:t>
            </a:r>
            <a:r>
              <a:rPr lang="en-US" altLang="zh-CN" sz="2200" b="1" i="1" baseline="-25000" dirty="0" err="1"/>
              <a:t>y</a:t>
            </a:r>
            <a:r>
              <a:rPr lang="zh-CN" altLang="en-US" sz="2200" b="1" dirty="0" smtClean="0"/>
              <a:t>中的一个</a:t>
            </a:r>
            <a:endParaRPr lang="en-US" sz="2200" b="1" dirty="0" smtClean="0"/>
          </a:p>
        </p:txBody>
      </p:sp>
      <p:pic>
        <p:nvPicPr>
          <p:cNvPr id="2" name="图片 1"/>
          <p:cNvPicPr>
            <a:picLocks noChangeAspect="1"/>
          </p:cNvPicPr>
          <p:nvPr/>
        </p:nvPicPr>
        <p:blipFill>
          <a:blip r:embed="rId3" cstate="print"/>
          <a:stretch>
            <a:fillRect/>
          </a:stretch>
        </p:blipFill>
        <p:spPr>
          <a:xfrm>
            <a:off x="2362200" y="4343400"/>
            <a:ext cx="4384431" cy="1981200"/>
          </a:xfrm>
          <a:prstGeom prst="rect">
            <a:avLst/>
          </a:prstGeom>
        </p:spPr>
      </p:pic>
    </p:spTree>
    <p:extLst>
      <p:ext uri="{BB962C8B-B14F-4D97-AF65-F5344CB8AC3E}">
        <p14:creationId xmlns:p14="http://schemas.microsoft.com/office/powerpoint/2010/main" xmlns="" val="413575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915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915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smtClean="0"/>
              <a:t>: </a:t>
            </a:r>
            <a:r>
              <a:rPr lang="zh-CN" altLang="en-US" sz="2400" b="1" dirty="0" smtClean="0"/>
              <a:t>寻找无向图中所有的</a:t>
            </a:r>
            <a:r>
              <a:rPr lang="zh-CN" altLang="en-US" sz="2400" b="1" i="1" dirty="0" smtClean="0">
                <a:solidFill>
                  <a:srgbClr val="FF0000"/>
                </a:solidFill>
              </a:rPr>
              <a:t>连通分支</a:t>
            </a:r>
            <a:endParaRPr lang="en-US" sz="2400" b="1" i="1" dirty="0" smtClean="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smtClean="0"/>
              <a:t>该算法先把每个节点初始化为一个连通分支，每个连通分支用一个集合表示</a:t>
            </a:r>
            <a:r>
              <a:rPr lang="zh-CN" altLang="en-US" sz="2200" dirty="0"/>
              <a:t>，然后不断地通过</a:t>
            </a:r>
            <a:r>
              <a:rPr lang="zh-CN" altLang="en-US" sz="2200" dirty="0" smtClean="0"/>
              <a:t>任意一条表</a:t>
            </a:r>
            <a:r>
              <a:rPr lang="en-US" altLang="zh-CN" sz="2200" i="1" dirty="0" smtClean="0"/>
              <a:t>(</a:t>
            </a:r>
            <a:r>
              <a:rPr lang="en-US" altLang="zh-CN" sz="2200" i="1" dirty="0" err="1" smtClean="0"/>
              <a:t>u,v</a:t>
            </a:r>
            <a:r>
              <a:rPr lang="en-US" altLang="zh-CN" sz="2200" i="1" dirty="0" smtClean="0"/>
              <a:t>)</a:t>
            </a:r>
            <a:r>
              <a:rPr lang="en-US" altLang="zh-CN" sz="2200" dirty="0" smtClean="0"/>
              <a:t>, </a:t>
            </a:r>
            <a:r>
              <a:rPr lang="zh-CN" altLang="en-US" sz="2200" dirty="0" smtClean="0"/>
              <a:t>合并包含</a:t>
            </a:r>
            <a:r>
              <a:rPr lang="en-US" altLang="zh-CN" sz="2200" i="1" dirty="0" smtClean="0"/>
              <a:t>u</a:t>
            </a:r>
            <a:r>
              <a:rPr lang="zh-CN" altLang="en-US" sz="2200" dirty="0" smtClean="0"/>
              <a:t>和包含</a:t>
            </a:r>
            <a:r>
              <a:rPr lang="en-US" altLang="zh-CN" sz="2200" i="1" dirty="0" smtClean="0"/>
              <a:t>v</a:t>
            </a:r>
            <a:r>
              <a:rPr lang="zh-CN" altLang="en-US" sz="2200" dirty="0" smtClean="0"/>
              <a:t>的两个连通分支</a:t>
            </a:r>
            <a:endParaRPr lang="en-US" sz="2200" dirty="0"/>
          </a:p>
        </p:txBody>
      </p:sp>
    </p:spTree>
    <p:extLst>
      <p:ext uri="{BB962C8B-B14F-4D97-AF65-F5344CB8AC3E}">
        <p14:creationId xmlns:p14="http://schemas.microsoft.com/office/powerpoint/2010/main" xmlns=""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smtClean="0"/>
              <a:t>举例</a:t>
            </a:r>
            <a:endParaRPr lang="en-US" sz="2000" b="1" dirty="0" smtClean="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692958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smtClean="0"/>
              <a:t>可以使用一个类似于链表的结构来实现并查集</a:t>
            </a:r>
            <a:endParaRPr lang="en-US" sz="2400" b="1" dirty="0" smtClean="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smtClean="0"/>
              <a:t>Make-Set</a:t>
            </a:r>
            <a:r>
              <a:rPr lang="en-US" sz="2400" b="1" kern="0" dirty="0" smtClean="0"/>
              <a:t>(</a:t>
            </a:r>
            <a:r>
              <a:rPr lang="en-US" sz="2400" b="1" i="1" kern="0" dirty="0" smtClean="0"/>
              <a:t>x</a:t>
            </a:r>
            <a:r>
              <a:rPr lang="en-US" sz="2400" b="1" kern="0" dirty="0" smtClean="0"/>
              <a:t>): </a:t>
            </a:r>
            <a:r>
              <a:rPr lang="en-US" sz="2400" b="1" i="1" kern="0" dirty="0" smtClean="0"/>
              <a:t>O</a:t>
            </a:r>
            <a:r>
              <a:rPr lang="en-US" sz="2400" b="1" kern="0" dirty="0" smtClean="0"/>
              <a:t>(1)</a:t>
            </a:r>
          </a:p>
          <a:p>
            <a:r>
              <a:rPr lang="en-US" sz="2400" i="1" kern="0" dirty="0" smtClean="0"/>
              <a:t>Find-Set</a:t>
            </a:r>
            <a:r>
              <a:rPr lang="en-US" sz="2400" kern="0" dirty="0" smtClean="0"/>
              <a:t>(</a:t>
            </a:r>
            <a:r>
              <a:rPr lang="en-US" sz="2400" i="1" kern="0" dirty="0" smtClean="0"/>
              <a:t>x</a:t>
            </a:r>
            <a:r>
              <a:rPr lang="en-US" sz="2400" kern="0" dirty="0"/>
              <a:t>) </a:t>
            </a:r>
            <a:r>
              <a:rPr lang="en-US" sz="2400" kern="0" dirty="0" smtClean="0"/>
              <a:t>: </a:t>
            </a:r>
            <a:r>
              <a:rPr lang="en-US" sz="2400" i="1" kern="0" dirty="0"/>
              <a:t>O</a:t>
            </a:r>
            <a:r>
              <a:rPr lang="en-US" sz="2400" kern="0" dirty="0"/>
              <a:t>(1</a:t>
            </a:r>
            <a:r>
              <a:rPr lang="en-US" sz="2400" kern="0" dirty="0" smtClean="0"/>
              <a:t>)</a:t>
            </a:r>
            <a:r>
              <a:rPr lang="zh-CN" altLang="en-US" sz="2400" kern="0" dirty="0" smtClean="0"/>
              <a:t>，因为每个元素都指向了</a:t>
            </a:r>
            <a:r>
              <a:rPr lang="en-US" altLang="zh-CN" sz="2400" kern="0" dirty="0" smtClean="0"/>
              <a:t>head</a:t>
            </a:r>
            <a:r>
              <a:rPr lang="zh-CN" altLang="en-US" sz="2400" kern="0" dirty="0" smtClean="0"/>
              <a:t>，通过</a:t>
            </a:r>
            <a:r>
              <a:rPr lang="en-US" altLang="zh-CN" sz="2400" kern="0" dirty="0" smtClean="0"/>
              <a:t>head</a:t>
            </a:r>
            <a:r>
              <a:rPr lang="zh-CN" altLang="en-US" sz="2400" kern="0" dirty="0" smtClean="0"/>
              <a:t>只要</a:t>
            </a:r>
            <a:r>
              <a:rPr lang="en-US" altLang="zh-CN" sz="2400" i="1" kern="0" dirty="0" smtClean="0"/>
              <a:t>O(1)</a:t>
            </a:r>
            <a:r>
              <a:rPr lang="zh-CN" altLang="en-US" sz="2400" kern="0" dirty="0" smtClean="0"/>
              <a:t>就可以找到</a:t>
            </a:r>
            <a:r>
              <a:rPr lang="zh-CN" altLang="en-US" sz="2400" i="1" kern="0" dirty="0" smtClean="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smtClean="0"/>
              <a:t>链表中的第一个元素</a:t>
            </a:r>
            <a:r>
              <a:rPr lang="en-US" altLang="zh-CN" sz="2200" i="1" dirty="0" smtClean="0"/>
              <a:t>(head</a:t>
            </a:r>
            <a:r>
              <a:rPr lang="zh-CN" altLang="en-US" sz="2200" i="1" dirty="0" smtClean="0"/>
              <a:t>指向的元素</a:t>
            </a:r>
            <a:r>
              <a:rPr lang="en-US" altLang="zh-CN" sz="2200" i="1" dirty="0" smtClean="0"/>
              <a:t>)</a:t>
            </a:r>
            <a:r>
              <a:rPr lang="zh-CN" altLang="en-US" sz="2200" i="1" dirty="0" smtClean="0"/>
              <a:t>为集合的</a:t>
            </a:r>
            <a:r>
              <a:rPr lang="zh-CN" altLang="en-US" sz="2200" i="1" dirty="0" smtClean="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xmlns=""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smtClean="0"/>
              <a:t>Union</a:t>
            </a:r>
            <a:r>
              <a:rPr lang="en-US" sz="2400" b="1" dirty="0" smtClean="0"/>
              <a:t>(x, y): </a:t>
            </a:r>
            <a:r>
              <a:rPr lang="en-US" sz="2400" b="1" i="1" dirty="0" smtClean="0"/>
              <a:t>O</a:t>
            </a:r>
            <a:r>
              <a:rPr lang="en-US" sz="2400" b="1" dirty="0" smtClean="0"/>
              <a:t>(</a:t>
            </a:r>
            <a:r>
              <a:rPr lang="en-US" sz="2400" b="1" i="1" dirty="0" smtClean="0"/>
              <a:t>n</a:t>
            </a:r>
            <a:r>
              <a:rPr lang="en-US" sz="2400" b="1" dirty="0" smtClean="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smtClean="0"/>
              <a:t>// </a:t>
            </a:r>
            <a:r>
              <a:rPr lang="en-US" i="1" dirty="0" smtClean="0"/>
              <a:t>A</a:t>
            </a:r>
            <a:r>
              <a:rPr lang="en-US" dirty="0" smtClean="0"/>
              <a:t> </a:t>
            </a:r>
            <a:r>
              <a:rPr lang="zh-CN" altLang="en-US" dirty="0" smtClean="0"/>
              <a:t>存储</a:t>
            </a:r>
            <a:r>
              <a:rPr lang="en-US" dirty="0" smtClean="0"/>
              <a:t>MST</a:t>
            </a:r>
            <a:endParaRPr lang="en-US" dirty="0"/>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smtClean="0"/>
              <a:t>// </a:t>
            </a:r>
            <a:r>
              <a:rPr lang="zh-CN" altLang="en-US" dirty="0" smtClean="0"/>
              <a:t>每个节点生成一个</a:t>
            </a:r>
            <a:r>
              <a:rPr lang="zh-CN" altLang="en-US" dirty="0"/>
              <a:t>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smtClean="0"/>
              <a:t>// </a:t>
            </a:r>
            <a:r>
              <a:rPr lang="zh-CN" altLang="en-US" dirty="0" smtClean="0"/>
              <a:t>如果两个集合不相交</a:t>
            </a:r>
            <a:r>
              <a:rPr lang="en-US" dirty="0" smtClean="0"/>
              <a:t>,</a:t>
            </a:r>
          </a:p>
          <a:p>
            <a:r>
              <a:rPr lang="en-US" dirty="0" smtClean="0"/>
              <a:t>// </a:t>
            </a:r>
            <a:r>
              <a:rPr lang="zh-CN" altLang="en-US" dirty="0" smtClean="0"/>
              <a:t>则添加边</a:t>
            </a:r>
            <a:r>
              <a:rPr lang="en-US" dirty="0" smtClean="0"/>
              <a:t>(</a:t>
            </a:r>
            <a:r>
              <a:rPr lang="en-US" i="1" dirty="0" smtClean="0"/>
              <a:t>u</a:t>
            </a:r>
            <a:r>
              <a:rPr lang="en-US" dirty="0" smtClean="0"/>
              <a:t>, </a:t>
            </a:r>
            <a:r>
              <a:rPr lang="en-US" i="1" dirty="0" smtClean="0"/>
              <a:t>v</a:t>
            </a:r>
            <a:r>
              <a:rPr lang="en-US" dirty="0" smtClean="0"/>
              <a:t>) </a:t>
            </a:r>
            <a:r>
              <a:rPr lang="zh-CN" altLang="en-US" dirty="0"/>
              <a:t>至</a:t>
            </a:r>
            <a:r>
              <a:rPr lang="en-US" dirty="0" smtClean="0"/>
              <a:t> </a:t>
            </a:r>
            <a:r>
              <a:rPr lang="en-US" i="1" dirty="0" smtClean="0"/>
              <a:t>A</a:t>
            </a:r>
            <a:r>
              <a:rPr lang="zh-CN" altLang="en-US" dirty="0" smtClean="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smtClean="0">
                <a:solidFill>
                  <a:srgbClr val="FF0000"/>
                </a:solidFill>
              </a:rPr>
              <a:t>贪心选择</a:t>
            </a:r>
            <a:r>
              <a:rPr lang="en-US" sz="2400" dirty="0" smtClean="0"/>
              <a:t>: </a:t>
            </a:r>
            <a:r>
              <a:rPr lang="zh-CN" altLang="en-US" sz="2400" dirty="0" smtClean="0"/>
              <a:t>选择下一条边可用边时，我们总是选择权值最小且连接</a:t>
            </a:r>
            <a:r>
              <a:rPr lang="en-US" altLang="zh-CN" sz="2400" dirty="0" smtClean="0"/>
              <a:t>2</a:t>
            </a:r>
            <a:r>
              <a:rPr lang="zh-CN" altLang="en-US" sz="2400" dirty="0" smtClean="0"/>
              <a:t>个连通分支的边</a:t>
            </a:r>
            <a:endParaRPr lang="en-US" altLang="zh-CN" sz="2400" dirty="0" smtClean="0"/>
          </a:p>
        </p:txBody>
      </p:sp>
    </p:spTree>
    <p:extLst>
      <p:ext uri="{BB962C8B-B14F-4D97-AF65-F5344CB8AC3E}">
        <p14:creationId xmlns:p14="http://schemas.microsoft.com/office/powerpoint/2010/main" xmlns="" val="14947280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smtClean="0"/>
              <a:t>考虑以下图</a:t>
            </a:r>
            <a:r>
              <a:rPr lang="en-US" sz="2400" dirty="0" smtClean="0"/>
              <a:t>:</a:t>
            </a:r>
            <a:endParaRPr lang="en-US" sz="2400" dirty="0"/>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smtClean="0"/>
              <a:t>求一个</a:t>
            </a:r>
            <a:r>
              <a:rPr lang="en-US" sz="2400" dirty="0" smtClean="0"/>
              <a:t>MST</a:t>
            </a:r>
            <a:endParaRPr lang="en-US" sz="2400" dirty="0"/>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smtClean="0"/>
              <a:t>将边按照权值非降的方式排序</a:t>
            </a:r>
            <a:r>
              <a:rPr lang="en-US" sz="2400" dirty="0" smtClean="0"/>
              <a:t>:</a:t>
            </a:r>
          </a:p>
          <a:p>
            <a:r>
              <a:rPr lang="en-US" sz="2400" dirty="0"/>
              <a:t> </a:t>
            </a:r>
            <a:r>
              <a:rPr lang="en-US" sz="2400" dirty="0" smtClean="0"/>
              <a:t>   (</a:t>
            </a:r>
            <a:r>
              <a:rPr lang="en-US" sz="2400" i="1" dirty="0" smtClean="0"/>
              <a:t>h</a:t>
            </a:r>
            <a:r>
              <a:rPr lang="en-US" sz="2400" dirty="0" smtClean="0"/>
              <a:t>, </a:t>
            </a:r>
            <a:r>
              <a:rPr lang="en-US" sz="2400" i="1" dirty="0" smtClean="0"/>
              <a:t>g</a:t>
            </a:r>
            <a:r>
              <a:rPr lang="en-US" sz="2400" dirty="0" smtClean="0"/>
              <a:t>), </a:t>
            </a:r>
            <a:r>
              <a:rPr lang="en-US" sz="2400" dirty="0"/>
              <a:t>(</a:t>
            </a:r>
            <a:r>
              <a:rPr lang="en-US" sz="2400" i="1" dirty="0" err="1"/>
              <a:t>i</a:t>
            </a:r>
            <a:r>
              <a:rPr lang="en-US" sz="2400" dirty="0"/>
              <a:t>, </a:t>
            </a:r>
            <a:r>
              <a:rPr lang="en-US" sz="2400" i="1" dirty="0"/>
              <a:t>c</a:t>
            </a:r>
            <a:r>
              <a:rPr lang="en-US" sz="2400" dirty="0"/>
              <a:t>), (</a:t>
            </a:r>
            <a:r>
              <a:rPr lang="en-US" sz="2400" i="1" dirty="0" smtClean="0"/>
              <a:t>g</a:t>
            </a:r>
            <a:r>
              <a:rPr lang="en-US" sz="2400" dirty="0" smtClean="0"/>
              <a:t>, </a:t>
            </a:r>
            <a:r>
              <a:rPr lang="en-US" sz="2400" i="1" dirty="0" smtClean="0"/>
              <a:t>f</a:t>
            </a:r>
            <a:r>
              <a:rPr lang="en-US" sz="2400" dirty="0" smtClean="0"/>
              <a:t>), (</a:t>
            </a:r>
            <a:r>
              <a:rPr lang="en-US" sz="2400" i="1" dirty="0" smtClean="0"/>
              <a:t>a</a:t>
            </a:r>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f</a:t>
            </a:r>
            <a:r>
              <a:rPr lang="en-US" sz="2400" dirty="0" smtClean="0"/>
              <a:t>), (</a:t>
            </a:r>
            <a:r>
              <a:rPr lang="en-US" sz="2400" i="1" dirty="0" err="1" smtClean="0"/>
              <a:t>i</a:t>
            </a:r>
            <a:r>
              <a:rPr lang="en-US" sz="2400" dirty="0" smtClean="0"/>
              <a:t>, </a:t>
            </a:r>
            <a:r>
              <a:rPr lang="en-US" sz="2400" i="1" dirty="0" smtClean="0"/>
              <a:t>g</a:t>
            </a:r>
            <a:r>
              <a:rPr lang="en-US" sz="2400" dirty="0" smtClean="0"/>
              <a:t>), </a:t>
            </a:r>
            <a:r>
              <a:rPr lang="en-US" sz="2400" dirty="0"/>
              <a:t>(</a:t>
            </a:r>
            <a:r>
              <a:rPr lang="en-US" sz="2400" i="1" dirty="0"/>
              <a:t>c</a:t>
            </a:r>
            <a:r>
              <a:rPr lang="en-US" sz="2400" dirty="0"/>
              <a:t>, </a:t>
            </a:r>
            <a:r>
              <a:rPr lang="en-US" sz="2400" i="1" dirty="0"/>
              <a:t>d</a:t>
            </a:r>
            <a:r>
              <a:rPr lang="en-US" sz="2400" dirty="0"/>
              <a:t>), (</a:t>
            </a:r>
            <a:r>
              <a:rPr lang="en-US" sz="2400" i="1" dirty="0" smtClean="0"/>
              <a:t>h</a:t>
            </a:r>
            <a:r>
              <a:rPr lang="en-US" sz="2400" dirty="0" smtClean="0"/>
              <a:t>, </a:t>
            </a:r>
            <a:r>
              <a:rPr lang="en-US" sz="2400" i="1" dirty="0" err="1" smtClean="0"/>
              <a:t>i</a:t>
            </a:r>
            <a:r>
              <a:rPr lang="en-US" sz="2400" dirty="0" smtClean="0"/>
              <a:t>), (</a:t>
            </a:r>
            <a:r>
              <a:rPr lang="en-US" sz="2400" i="1" dirty="0" smtClean="0"/>
              <a:t>a</a:t>
            </a:r>
            <a:r>
              <a:rPr lang="en-US" sz="2400" dirty="0" smtClean="0"/>
              <a:t>, </a:t>
            </a:r>
            <a:r>
              <a:rPr lang="en-US" sz="2400" i="1" dirty="0" smtClean="0"/>
              <a:t>h</a:t>
            </a:r>
            <a:r>
              <a:rPr lang="en-US" sz="2400" dirty="0" smtClean="0"/>
              <a:t>), </a:t>
            </a:r>
          </a:p>
          <a:p>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d</a:t>
            </a:r>
            <a:r>
              <a:rPr lang="en-US" sz="2400" dirty="0" smtClean="0"/>
              <a:t>, </a:t>
            </a:r>
            <a:r>
              <a:rPr lang="en-US" sz="2400" i="1" dirty="0" smtClean="0"/>
              <a:t>e</a:t>
            </a:r>
            <a:r>
              <a:rPr lang="en-US" sz="2400" dirty="0" smtClean="0"/>
              <a:t>), (</a:t>
            </a:r>
            <a:r>
              <a:rPr lang="en-US" sz="2400" i="1" dirty="0" smtClean="0"/>
              <a:t>f</a:t>
            </a:r>
            <a:r>
              <a:rPr lang="en-US" sz="2400" dirty="0" smtClean="0"/>
              <a:t>, </a:t>
            </a:r>
            <a:r>
              <a:rPr lang="en-US" sz="2400" i="1" dirty="0" smtClean="0"/>
              <a:t>e</a:t>
            </a:r>
            <a:r>
              <a:rPr lang="en-US" sz="2400" dirty="0" smtClean="0"/>
              <a:t>), (</a:t>
            </a:r>
            <a:r>
              <a:rPr lang="en-US" sz="2400" i="1" dirty="0" smtClean="0"/>
              <a:t>b</a:t>
            </a:r>
            <a:r>
              <a:rPr lang="en-US" sz="2400" dirty="0" smtClean="0"/>
              <a:t>, </a:t>
            </a:r>
            <a:r>
              <a:rPr lang="en-US" sz="2400" i="1" dirty="0" smtClean="0"/>
              <a:t>h</a:t>
            </a:r>
            <a:r>
              <a:rPr lang="en-US" sz="2400" dirty="0" smtClean="0"/>
              <a:t>), (</a:t>
            </a:r>
            <a:r>
              <a:rPr lang="en-US" sz="2400" i="1" dirty="0" smtClean="0"/>
              <a:t>d</a:t>
            </a:r>
            <a:r>
              <a:rPr lang="en-US" sz="2400" dirty="0" smtClean="0"/>
              <a:t>, </a:t>
            </a:r>
            <a:r>
              <a:rPr lang="en-US" sz="2400" i="1" dirty="0" smtClean="0"/>
              <a:t>f</a:t>
            </a:r>
            <a:r>
              <a:rPr lang="en-US" sz="2400" dirty="0" smtClean="0"/>
              <a:t>) </a:t>
            </a:r>
            <a:endParaRPr lang="en-US" sz="2400" dirty="0"/>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xmlns="" val="3393025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smtClean="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smtClean="0">
                <a:solidFill>
                  <a:srgbClr val="C00000"/>
                </a:solidFill>
              </a:rPr>
              <a:t>简单图</a:t>
            </a:r>
            <a:r>
              <a:rPr lang="zh-CN" altLang="en-US" sz="2400" b="1" dirty="0" smtClean="0"/>
              <a:t>是指没有多重边（两个节点之间有多条边）且没有自环的图</a:t>
            </a:r>
            <a:endParaRPr lang="en-US" sz="2400" b="1" dirty="0" smtClean="0"/>
          </a:p>
          <a:p>
            <a:pPr lvl="1"/>
            <a:r>
              <a:rPr lang="zh-CN" altLang="en-US" sz="2200" b="1" dirty="0" smtClean="0"/>
              <a:t>在本门课中，我们只考虑简单图</a:t>
            </a:r>
            <a:r>
              <a:rPr lang="en-US" sz="2200" b="1" dirty="0" smtClean="0"/>
              <a:t>.</a:t>
            </a:r>
            <a:r>
              <a:rPr lang="en-US" sz="2000" b="1" dirty="0" smtClean="0"/>
              <a:t/>
            </a:r>
            <a:br>
              <a:rPr lang="en-US" sz="2000" b="1" dirty="0" smtClean="0"/>
            </a:br>
            <a:endParaRPr lang="en-US" sz="2000" b="1" dirty="0" smtClean="0"/>
          </a:p>
          <a:p>
            <a:pPr>
              <a:lnSpc>
                <a:spcPct val="90000"/>
              </a:lnSpc>
              <a:buFont typeface="Monotype Sorts" pitchFamily="2" charset="2"/>
              <a:buNone/>
            </a:pPr>
            <a:r>
              <a:rPr lang="zh-CN" altLang="en-US" sz="2400" b="1" dirty="0" smtClean="0">
                <a:solidFill>
                  <a:srgbClr val="C00000"/>
                </a:solidFill>
              </a:rPr>
              <a:t>命题</a:t>
            </a:r>
            <a:r>
              <a:rPr lang="en-US" sz="2400" b="1" dirty="0" smtClean="0"/>
              <a:t>:  </a:t>
            </a:r>
            <a:r>
              <a:rPr lang="zh-CN" altLang="en-US" sz="2400" b="1" dirty="0" smtClean="0"/>
              <a:t>如果</a:t>
            </a:r>
            <a:r>
              <a:rPr lang="en-US" sz="2400" b="1" i="1" dirty="0" smtClean="0"/>
              <a:t>G </a:t>
            </a:r>
            <a:r>
              <a:rPr lang="en-US" sz="2400" b="1" dirty="0" smtClean="0"/>
              <a:t> </a:t>
            </a:r>
            <a:r>
              <a:rPr lang="zh-CN" altLang="en-US" sz="2400" b="1" dirty="0" smtClean="0"/>
              <a:t>是一个无向图，则</a:t>
            </a:r>
            <a:r>
              <a:rPr lang="en-US" sz="2400" b="1" dirty="0" smtClean="0"/>
              <a:t/>
            </a:r>
            <a:br>
              <a:rPr lang="en-US" sz="2400" b="1" dirty="0" smtClean="0"/>
            </a:br>
            <a:r>
              <a:rPr lang="en-US" sz="2400" b="1" dirty="0" smtClean="0"/>
              <a:t>			</a:t>
            </a:r>
          </a:p>
          <a:p>
            <a:pPr>
              <a:lnSpc>
                <a:spcPct val="90000"/>
              </a:lnSpc>
              <a:buFont typeface="Monotype Sorts" pitchFamily="2" charset="2"/>
              <a:buNone/>
            </a:pPr>
            <a:endParaRPr lang="en-US" sz="2400" b="1" dirty="0" smtClean="0"/>
          </a:p>
          <a:p>
            <a:pPr>
              <a:spcBef>
                <a:spcPts val="1800"/>
              </a:spcBef>
              <a:buFont typeface="Monotype Sorts" pitchFamily="2" charset="2"/>
              <a:buNone/>
            </a:pPr>
            <a:r>
              <a:rPr lang="zh-CN" altLang="en-US" sz="2400" b="1" dirty="0">
                <a:solidFill>
                  <a:srgbClr val="C00000"/>
                </a:solidFill>
              </a:rPr>
              <a:t>命题</a:t>
            </a:r>
            <a:r>
              <a:rPr lang="en-US" sz="2400" b="1" dirty="0" smtClean="0"/>
              <a:t>:</a:t>
            </a:r>
            <a:r>
              <a:rPr lang="zh-CN" altLang="en-US" sz="2400" b="1" dirty="0"/>
              <a:t>如果</a:t>
            </a:r>
            <a:r>
              <a:rPr lang="en-US" altLang="zh-CN" sz="2400" b="1" i="1" dirty="0"/>
              <a:t>G </a:t>
            </a:r>
            <a:r>
              <a:rPr lang="en-US" altLang="zh-CN" sz="2400" b="1" dirty="0"/>
              <a:t> </a:t>
            </a:r>
            <a:r>
              <a:rPr lang="zh-CN" altLang="en-US" sz="2400" b="1" dirty="0"/>
              <a:t>是一</a:t>
            </a:r>
            <a:r>
              <a:rPr lang="zh-CN" altLang="en-US" sz="2400" b="1" dirty="0" smtClean="0"/>
              <a:t>个有向图</a:t>
            </a:r>
            <a:r>
              <a:rPr lang="zh-CN" altLang="en-US" sz="2400" b="1" dirty="0"/>
              <a:t>，则</a:t>
            </a:r>
            <a:r>
              <a:rPr lang="en-US" altLang="zh-CN" sz="2400" b="1" dirty="0"/>
              <a:t/>
            </a:r>
            <a:br>
              <a:rPr lang="en-US" altLang="zh-CN" sz="2400" b="1" dirty="0"/>
            </a:br>
            <a:r>
              <a:rPr lang="en-US" sz="2400" b="1" dirty="0" smtClean="0"/>
              <a:t/>
            </a:r>
            <a:br>
              <a:rPr lang="en-US" sz="2400" b="1" dirty="0" smtClean="0"/>
            </a:br>
            <a:r>
              <a:rPr lang="en-US" sz="2400" b="1" dirty="0" smtClean="0"/>
              <a:t>	</a:t>
            </a:r>
          </a:p>
        </p:txBody>
      </p:sp>
      <p:graphicFrame>
        <p:nvGraphicFramePr>
          <p:cNvPr id="2" name="Object 1"/>
          <p:cNvGraphicFramePr>
            <a:graphicFrameLocks noChangeAspect="1"/>
          </p:cNvGraphicFramePr>
          <p:nvPr>
            <p:extLst>
              <p:ext uri="{D42A27DB-BD31-4B8C-83A1-F6EECF244321}">
                <p14:modId xmlns:p14="http://schemas.microsoft.com/office/powerpoint/2010/main" xmlns="" val="2952256991"/>
              </p:ext>
            </p:extLst>
          </p:nvPr>
        </p:nvGraphicFramePr>
        <p:xfrm>
          <a:off x="3148013" y="3429000"/>
          <a:ext cx="2859087" cy="763587"/>
        </p:xfrm>
        <a:graphic>
          <a:graphicData uri="http://schemas.openxmlformats.org/presentationml/2006/ole">
            <p:oleObj spid="_x0000_s207320" name="Equation" r:id="rId4" imgW="1282700" imgH="342900" progId="Equation.3">
              <p:embed/>
            </p:oleObj>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xmlns="" val="870366720"/>
              </p:ext>
            </p:extLst>
          </p:nvPr>
        </p:nvGraphicFramePr>
        <p:xfrm>
          <a:off x="2076450" y="4953000"/>
          <a:ext cx="5376863" cy="763587"/>
        </p:xfrm>
        <a:graphic>
          <a:graphicData uri="http://schemas.openxmlformats.org/presentationml/2006/ole">
            <p:oleObj spid="_x0000_s207321" name="Equation" r:id="rId5" imgW="2413000" imgH="342900" progId="Equation.3">
              <p:embed/>
            </p:oleObj>
          </a:graphicData>
        </a:graphic>
      </p:graphicFrame>
    </p:spTree>
    <p:extLst>
      <p:ext uri="{BB962C8B-B14F-4D97-AF65-F5344CB8AC3E}">
        <p14:creationId xmlns:p14="http://schemas.microsoft.com/office/powerpoint/2010/main" xmlns=""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xmlns="" val="23504370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xmlns="" val="14234170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xmlns="" val="34949788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smtClean="0"/>
              <a:t>初始化</a:t>
            </a:r>
            <a:r>
              <a:rPr lang="en-US" i="1" dirty="0" smtClean="0"/>
              <a:t>A</a:t>
            </a:r>
            <a:r>
              <a:rPr lang="en-US" dirty="0"/>
              <a:t>: </a:t>
            </a:r>
            <a:r>
              <a:rPr lang="en-US" i="1" dirty="0" smtClean="0"/>
              <a:t>O</a:t>
            </a:r>
            <a:r>
              <a:rPr lang="en-US" dirty="0" smtClean="0"/>
              <a:t>(1)</a:t>
            </a:r>
            <a:endParaRPr lang="en-US" dirty="0"/>
          </a:p>
          <a:p>
            <a:pPr>
              <a:spcBef>
                <a:spcPts val="300"/>
              </a:spcBef>
            </a:pPr>
            <a:r>
              <a:rPr lang="zh-CN" altLang="en-US" dirty="0" smtClean="0"/>
              <a:t>第一个</a:t>
            </a:r>
            <a:r>
              <a:rPr lang="en-US" altLang="zh-CN" dirty="0" smtClean="0"/>
              <a:t>FOR</a:t>
            </a:r>
            <a:r>
              <a:rPr lang="zh-CN" altLang="en-US" dirty="0" smtClean="0"/>
              <a:t>循环</a:t>
            </a:r>
            <a:r>
              <a:rPr lang="en-US" dirty="0" smtClean="0"/>
              <a:t>: </a:t>
            </a:r>
            <a:r>
              <a:rPr lang="zh-CN" altLang="en-US" dirty="0" smtClean="0"/>
              <a:t>有</a:t>
            </a:r>
            <a:r>
              <a:rPr lang="en-US" dirty="0" smtClean="0"/>
              <a:t>|</a:t>
            </a:r>
            <a:r>
              <a:rPr lang="en-US" i="1" dirty="0" smtClean="0"/>
              <a:t>V</a:t>
            </a:r>
            <a:r>
              <a:rPr lang="en-US" dirty="0" smtClean="0"/>
              <a:t> | </a:t>
            </a:r>
            <a:r>
              <a:rPr lang="zh-CN" altLang="en-US" dirty="0" smtClean="0"/>
              <a:t>个</a:t>
            </a:r>
            <a:r>
              <a:rPr lang="en-US" dirty="0" smtClean="0"/>
              <a:t>Make-Sets</a:t>
            </a:r>
            <a:r>
              <a:rPr lang="zh-CN" altLang="en-US" dirty="0" smtClean="0"/>
              <a:t>操作</a:t>
            </a:r>
            <a:r>
              <a:rPr lang="en-US" dirty="0" smtClean="0"/>
              <a:t>, </a:t>
            </a:r>
            <a:r>
              <a:rPr lang="zh-CN" altLang="en-US" dirty="0" smtClean="0"/>
              <a:t>总时间代价为</a:t>
            </a:r>
            <a:r>
              <a:rPr lang="en-US" i="1" dirty="0" smtClean="0"/>
              <a:t>O</a:t>
            </a:r>
            <a:r>
              <a:rPr lang="en-US" dirty="0" smtClean="0"/>
              <a:t>(|</a:t>
            </a:r>
            <a:r>
              <a:rPr lang="en-US" i="1" dirty="0" smtClean="0"/>
              <a:t>V </a:t>
            </a:r>
            <a:r>
              <a:rPr lang="en-US" dirty="0" smtClean="0"/>
              <a:t>|)</a:t>
            </a:r>
            <a:endParaRPr lang="en-US" dirty="0"/>
          </a:p>
          <a:p>
            <a:pPr>
              <a:spcBef>
                <a:spcPts val="300"/>
              </a:spcBef>
            </a:pPr>
            <a:r>
              <a:rPr lang="zh-CN" altLang="en-US" dirty="0" smtClean="0"/>
              <a:t>边排序的代价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E</a:t>
            </a:r>
            <a:r>
              <a:rPr lang="en-US" dirty="0" smtClean="0"/>
              <a:t>|)</a:t>
            </a:r>
            <a:endParaRPr lang="en-US" dirty="0"/>
          </a:p>
          <a:p>
            <a:pPr>
              <a:spcBef>
                <a:spcPts val="300"/>
              </a:spcBef>
            </a:pPr>
            <a:r>
              <a:rPr lang="zh-CN" altLang="en-US" dirty="0" smtClean="0"/>
              <a:t>第二个</a:t>
            </a:r>
            <a:r>
              <a:rPr lang="en-US" altLang="zh-CN" dirty="0"/>
              <a:t>FOR</a:t>
            </a:r>
            <a:r>
              <a:rPr lang="zh-CN" altLang="en-US" dirty="0"/>
              <a:t>循环</a:t>
            </a:r>
            <a:r>
              <a:rPr lang="en-US" dirty="0" smtClean="0"/>
              <a:t>: </a:t>
            </a:r>
            <a:r>
              <a:rPr lang="en-US" i="1" dirty="0" smtClean="0"/>
              <a:t>O</a:t>
            </a:r>
            <a:r>
              <a:rPr lang="en-US" dirty="0" smtClean="0"/>
              <a:t>(|</a:t>
            </a:r>
            <a:r>
              <a:rPr lang="en-US" i="1" dirty="0" smtClean="0"/>
              <a:t>E</a:t>
            </a:r>
            <a:r>
              <a:rPr lang="en-US" dirty="0" smtClean="0"/>
              <a:t>|) </a:t>
            </a:r>
            <a:r>
              <a:rPr lang="zh-CN" altLang="en-US" dirty="0"/>
              <a:t>个</a:t>
            </a:r>
            <a:r>
              <a:rPr lang="en-US" dirty="0" smtClean="0"/>
              <a:t>Find-Sets</a:t>
            </a:r>
            <a:r>
              <a:rPr lang="zh-CN" altLang="en-US" dirty="0" smtClean="0"/>
              <a:t>操作</a:t>
            </a:r>
            <a:r>
              <a:rPr lang="en-US" dirty="0" smtClean="0"/>
              <a:t>: </a:t>
            </a:r>
            <a:r>
              <a:rPr lang="zh-CN" altLang="en-US" dirty="0" smtClean="0"/>
              <a:t>每个的代价为</a:t>
            </a:r>
            <a:r>
              <a:rPr lang="en-US" dirty="0" smtClean="0"/>
              <a:t>O(1)</a:t>
            </a:r>
          </a:p>
          <a:p>
            <a:pPr>
              <a:spcBef>
                <a:spcPts val="300"/>
              </a:spcBef>
            </a:pPr>
            <a:r>
              <a:rPr lang="en-US" dirty="0"/>
              <a:t> </a:t>
            </a:r>
            <a:r>
              <a:rPr lang="en-US" i="1" dirty="0" smtClean="0"/>
              <a:t>O</a:t>
            </a:r>
            <a:r>
              <a:rPr lang="en-US" dirty="0"/>
              <a:t>(|</a:t>
            </a:r>
            <a:r>
              <a:rPr lang="en-US" i="1" dirty="0"/>
              <a:t>E</a:t>
            </a:r>
            <a:r>
              <a:rPr lang="en-US" dirty="0"/>
              <a:t>|) </a:t>
            </a:r>
            <a:r>
              <a:rPr lang="zh-CN" altLang="en-US" dirty="0" smtClean="0"/>
              <a:t>个</a:t>
            </a:r>
            <a:r>
              <a:rPr lang="en-US" dirty="0" smtClean="0"/>
              <a:t>Unions</a:t>
            </a:r>
            <a:r>
              <a:rPr lang="zh-CN" altLang="en-US" dirty="0" smtClean="0"/>
              <a:t>操作</a:t>
            </a:r>
            <a:r>
              <a:rPr lang="en-US" dirty="0" smtClean="0"/>
              <a:t>: </a:t>
            </a:r>
            <a:r>
              <a:rPr lang="zh-CN" altLang="en-US" dirty="0" smtClean="0"/>
              <a:t>每个的代价可以做到</a:t>
            </a:r>
            <a:r>
              <a:rPr lang="en-US" i="1" dirty="0" smtClean="0"/>
              <a:t>O</a:t>
            </a:r>
            <a:r>
              <a:rPr lang="en-US" dirty="0" smtClean="0"/>
              <a:t>(</a:t>
            </a:r>
            <a:r>
              <a:rPr lang="en-US" dirty="0" err="1" smtClean="0"/>
              <a:t>lg</a:t>
            </a:r>
            <a:r>
              <a:rPr lang="en-US" dirty="0" smtClean="0"/>
              <a:t> |</a:t>
            </a:r>
            <a:r>
              <a:rPr lang="en-US" i="1" dirty="0" smtClean="0"/>
              <a:t>V </a:t>
            </a:r>
            <a:r>
              <a:rPr lang="en-US" dirty="0" smtClean="0"/>
              <a:t>|)</a:t>
            </a:r>
            <a:r>
              <a:rPr lang="zh-CN" altLang="en-US" dirty="0" smtClean="0"/>
              <a:t>，这里需要更高级的实现，参加课本第</a:t>
            </a:r>
            <a:r>
              <a:rPr lang="en-US" altLang="zh-CN" dirty="0" smtClean="0"/>
              <a:t>21</a:t>
            </a:r>
            <a:r>
              <a:rPr lang="zh-CN" altLang="en-US" dirty="0" smtClean="0"/>
              <a:t>章</a:t>
            </a:r>
            <a:endParaRPr lang="en-US" dirty="0" smtClean="0"/>
          </a:p>
          <a:p>
            <a:pPr>
              <a:spcBef>
                <a:spcPts val="300"/>
              </a:spcBef>
            </a:pPr>
            <a:r>
              <a:rPr lang="zh-CN" altLang="en-US" i="1" dirty="0" smtClean="0">
                <a:solidFill>
                  <a:srgbClr val="FF0000"/>
                </a:solidFill>
              </a:rPr>
              <a:t>总的时间复杂度</a:t>
            </a:r>
            <a:r>
              <a:rPr lang="en-US" dirty="0" smtClean="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smtClean="0"/>
              <a:t>|)</a:t>
            </a:r>
            <a:r>
              <a:rPr lang="en-US" dirty="0"/>
              <a:t> </a:t>
            </a:r>
            <a:r>
              <a:rPr lang="zh-CN" altLang="en-US" dirty="0" smtClean="0"/>
              <a:t>或者</a:t>
            </a:r>
            <a:r>
              <a:rPr lang="en-US" i="1" dirty="0" smtClean="0"/>
              <a:t>O</a:t>
            </a:r>
            <a:r>
              <a:rPr lang="en-US" dirty="0"/>
              <a:t>(|</a:t>
            </a:r>
            <a:r>
              <a:rPr lang="en-US" i="1" dirty="0"/>
              <a:t>E</a:t>
            </a:r>
            <a:r>
              <a:rPr lang="en-US" dirty="0"/>
              <a:t>| </a:t>
            </a:r>
            <a:r>
              <a:rPr lang="en-US" dirty="0" err="1"/>
              <a:t>lg</a:t>
            </a:r>
            <a:r>
              <a:rPr lang="en-US" dirty="0"/>
              <a:t> </a:t>
            </a:r>
            <a:r>
              <a:rPr lang="en-US" dirty="0" smtClean="0"/>
              <a:t>|</a:t>
            </a:r>
            <a:r>
              <a:rPr lang="en-US" i="1" dirty="0" smtClean="0"/>
              <a:t>V </a:t>
            </a:r>
            <a:r>
              <a:rPr lang="en-US" dirty="0" smtClean="0"/>
              <a:t>|)</a:t>
            </a:r>
          </a:p>
          <a:p>
            <a:pPr marL="800100" lvl="1" indent="-342900">
              <a:spcBef>
                <a:spcPts val="300"/>
              </a:spcBef>
              <a:buFont typeface="Arial" pitchFamily="34" charset="0"/>
              <a:buChar char="•"/>
            </a:pPr>
            <a:r>
              <a:rPr lang="zh-CN" altLang="en-US" dirty="0" smtClean="0"/>
              <a:t>注意</a:t>
            </a:r>
            <a:r>
              <a:rPr lang="en-US" dirty="0" smtClean="0"/>
              <a:t>: |</a:t>
            </a:r>
            <a:r>
              <a:rPr lang="en-US" i="1" dirty="0" smtClean="0"/>
              <a:t>E</a:t>
            </a:r>
            <a:r>
              <a:rPr lang="en-US" dirty="0" smtClean="0"/>
              <a:t>| </a:t>
            </a:r>
            <a:r>
              <a:rPr lang="en-US" dirty="0" smtClean="0">
                <a:latin typeface="Times New Roman"/>
                <a:cs typeface="Times New Roman"/>
              </a:rPr>
              <a:t>≤ |</a:t>
            </a:r>
            <a:r>
              <a:rPr lang="en-US" i="1" dirty="0" smtClean="0">
                <a:latin typeface="Times New Roman"/>
                <a:cs typeface="Times New Roman"/>
              </a:rPr>
              <a:t>V </a:t>
            </a:r>
            <a:r>
              <a:rPr lang="en-US" dirty="0" smtClean="0">
                <a:latin typeface="Times New Roman"/>
                <a:cs typeface="Times New Roman"/>
              </a:rPr>
              <a:t>|</a:t>
            </a:r>
            <a:r>
              <a:rPr lang="en-US" baseline="30000" dirty="0" smtClean="0">
                <a:latin typeface="Times New Roman"/>
                <a:cs typeface="Times New Roman"/>
              </a:rPr>
              <a:t>2</a:t>
            </a:r>
            <a:r>
              <a:rPr lang="en-US" dirty="0" smtClean="0">
                <a:latin typeface="Times New Roman"/>
                <a:cs typeface="Times New Roman"/>
              </a:rPr>
              <a:t> </a:t>
            </a:r>
            <a:r>
              <a:rPr lang="en-US" dirty="0" smtClean="0">
                <a:latin typeface="Times New Roman"/>
                <a:cs typeface="Times New Roman"/>
                <a:sym typeface="Wingdings" pitchFamily="2" charset="2"/>
              </a:rPr>
              <a:t> </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E</a:t>
            </a:r>
            <a:r>
              <a:rPr lang="en-US" dirty="0" smtClean="0">
                <a:latin typeface="Times New Roman"/>
                <a:cs typeface="Times New Roman"/>
                <a:sym typeface="Wingdings" pitchFamily="2" charset="2"/>
              </a:rPr>
              <a:t>| = </a:t>
            </a:r>
            <a:r>
              <a:rPr lang="en-US" i="1" dirty="0" smtClean="0">
                <a:latin typeface="Times New Roman"/>
                <a:cs typeface="Times New Roman"/>
                <a:sym typeface="Wingdings" pitchFamily="2" charset="2"/>
              </a:rPr>
              <a:t>O</a:t>
            </a:r>
            <a:r>
              <a:rPr lang="en-US" dirty="0" smtClean="0">
                <a:latin typeface="Times New Roman"/>
                <a:cs typeface="Times New Roman"/>
                <a:sym typeface="Wingdings" pitchFamily="2" charset="2"/>
              </a:rPr>
              <a:t>(</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V</a:t>
            </a:r>
            <a:r>
              <a:rPr lang="en-US" dirty="0" smtClean="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xmlns=""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smtClean="0">
                <a:solidFill>
                  <a:srgbClr val="0000CC"/>
                </a:solidFill>
              </a:rPr>
              <a:t>Prim</a:t>
            </a:r>
            <a:r>
              <a:rPr lang="zh-CN" altLang="en-US" sz="3600" b="1" dirty="0" smtClean="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smtClean="0"/>
              <a:t>创建一颗局部的树，然后不断增长为</a:t>
            </a:r>
            <a:r>
              <a:rPr lang="en-US" altLang="zh-CN" sz="2400" b="1" dirty="0" smtClean="0"/>
              <a:t>MST</a:t>
            </a:r>
            <a:r>
              <a:rPr lang="zh-CN" altLang="en-US" sz="2400" b="1" dirty="0"/>
              <a:t>。</a:t>
            </a:r>
            <a:r>
              <a:rPr lang="en-US" sz="2400" b="1" dirty="0" smtClean="0"/>
              <a:t> </a:t>
            </a:r>
            <a:r>
              <a:rPr lang="zh-CN" altLang="en-US" sz="2400" b="1" dirty="0" smtClean="0"/>
              <a:t>我们用集合</a:t>
            </a:r>
            <a:r>
              <a:rPr lang="en-US" altLang="zh-CN" sz="2400" b="1" i="1" dirty="0"/>
              <a:t>V</a:t>
            </a:r>
            <a:r>
              <a:rPr lang="en-US" altLang="zh-CN" sz="2400" b="1" i="1" baseline="-25000" dirty="0"/>
              <a:t>A</a:t>
            </a:r>
            <a:r>
              <a:rPr lang="zh-CN" altLang="en-US" sz="2400" b="1" dirty="0" smtClean="0"/>
              <a:t>表示局部树的节点集合</a:t>
            </a:r>
            <a:endParaRPr lang="en-US" sz="2400" b="1" dirty="0"/>
          </a:p>
          <a:p>
            <a:r>
              <a:rPr lang="zh-CN" altLang="en-US" sz="2400" b="1" dirty="0" smtClean="0"/>
              <a:t>初始时，可以选择任意的一个节点</a:t>
            </a:r>
            <a:r>
              <a:rPr lang="en-US" altLang="zh-CN" sz="2400" b="1" i="1" dirty="0" smtClean="0"/>
              <a:t>r</a:t>
            </a:r>
            <a:r>
              <a:rPr lang="zh-CN" altLang="en-US" sz="2400" b="1" dirty="0" smtClean="0"/>
              <a:t>为树的根节点</a:t>
            </a:r>
            <a:endParaRPr lang="en-US" altLang="zh-CN" sz="2400" b="1" dirty="0" smtClean="0"/>
          </a:p>
          <a:p>
            <a:r>
              <a:rPr lang="zh-CN" altLang="en-US" sz="2400" b="1" dirty="0" smtClean="0"/>
              <a:t>在每一步中，找到权值最小的跨越</a:t>
            </a:r>
            <a:r>
              <a:rPr lang="zh-CN" altLang="en-US" sz="2400" b="1" dirty="0" smtClean="0">
                <a:solidFill>
                  <a:srgbClr val="FF0000"/>
                </a:solidFill>
              </a:rPr>
              <a:t>集合</a:t>
            </a:r>
            <a:r>
              <a:rPr lang="en-US" altLang="zh-CN" sz="2400" b="1" i="1" dirty="0" smtClean="0">
                <a:solidFill>
                  <a:srgbClr val="FF0000"/>
                </a:solidFill>
              </a:rPr>
              <a:t>V</a:t>
            </a:r>
            <a:r>
              <a:rPr lang="en-US" altLang="zh-CN" sz="2400" b="1" i="1" baseline="-25000" dirty="0" smtClean="0">
                <a:solidFill>
                  <a:srgbClr val="FF0000"/>
                </a:solidFill>
              </a:rPr>
              <a:t>A</a:t>
            </a:r>
            <a:r>
              <a:rPr lang="zh-CN" altLang="en-US" sz="2400" b="1" dirty="0" smtClean="0"/>
              <a:t>和</a:t>
            </a:r>
            <a:r>
              <a:rPr lang="zh-CN" altLang="en-US" sz="2400" b="1" dirty="0" smtClean="0">
                <a:solidFill>
                  <a:srgbClr val="FF0000"/>
                </a:solidFill>
              </a:rPr>
              <a:t>集合</a:t>
            </a:r>
            <a:r>
              <a:rPr lang="en-US" altLang="zh-CN" sz="2400" b="1" i="1" dirty="0" smtClean="0">
                <a:solidFill>
                  <a:srgbClr val="FF0000"/>
                </a:solidFill>
              </a:rPr>
              <a:t>V</a:t>
            </a:r>
            <a:r>
              <a:rPr lang="en-US" altLang="zh-CN" sz="2400" b="1" dirty="0" smtClean="0">
                <a:solidFill>
                  <a:srgbClr val="FF0000"/>
                </a:solidFill>
              </a:rPr>
              <a:t> </a:t>
            </a:r>
            <a:r>
              <a:rPr lang="en-US" altLang="zh-CN" sz="2400" b="1" dirty="0">
                <a:solidFill>
                  <a:srgbClr val="FF0000"/>
                </a:solidFill>
              </a:rPr>
              <a:t>– </a:t>
            </a:r>
            <a:r>
              <a:rPr lang="en-US" altLang="zh-CN" sz="2400" b="1" i="1" dirty="0" smtClean="0">
                <a:solidFill>
                  <a:srgbClr val="FF0000"/>
                </a:solidFill>
              </a:rPr>
              <a:t>V</a:t>
            </a:r>
            <a:r>
              <a:rPr lang="en-US" altLang="zh-CN" sz="2400" b="1" i="1" baseline="-25000" dirty="0" smtClean="0">
                <a:solidFill>
                  <a:srgbClr val="FF0000"/>
                </a:solidFill>
              </a:rPr>
              <a:t>A</a:t>
            </a:r>
            <a:r>
              <a:rPr lang="zh-CN" altLang="en-US" sz="2400" b="1" dirty="0" smtClean="0"/>
              <a:t>的边，然后将该</a:t>
            </a:r>
            <a:r>
              <a:rPr lang="zh-CN" altLang="en-US" sz="2400" b="1" dirty="0"/>
              <a:t>节点</a:t>
            </a:r>
            <a:r>
              <a:rPr lang="zh-CN" altLang="en-US" sz="2400" b="1" dirty="0" smtClean="0"/>
              <a:t>加入</a:t>
            </a:r>
            <a:r>
              <a:rPr lang="en-US" altLang="zh-CN" sz="2400" b="1" i="1" dirty="0"/>
              <a:t>V</a:t>
            </a:r>
            <a:r>
              <a:rPr lang="en-US" altLang="zh-CN" sz="2400" b="1" i="1" baseline="-25000" dirty="0"/>
              <a:t>A</a:t>
            </a:r>
            <a:r>
              <a:rPr lang="zh-CN" altLang="en-US" sz="2400" b="1" dirty="0" smtClean="0"/>
              <a:t>中</a:t>
            </a:r>
            <a:endParaRPr lang="en-US" altLang="zh-CN" sz="2400" b="1" dirty="0" smtClean="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759385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533400" y="1447800"/>
            <a:ext cx="8229600" cy="4876800"/>
          </a:xfrm>
          <a:noFill/>
        </p:spPr>
        <p:txBody>
          <a:bodyPr lIns="92075" tIns="46038" rIns="92075" bIns="46038"/>
          <a:lstStyle/>
          <a:p>
            <a:pPr eaLnBrk="1" hangingPunct="1"/>
            <a:r>
              <a:rPr lang="en-US" sz="2400" b="1" dirty="0" smtClean="0"/>
              <a:t>Prim</a:t>
            </a:r>
            <a:r>
              <a:rPr lang="zh-CN" altLang="en-US" sz="2400" b="1" dirty="0" smtClean="0"/>
              <a:t>算法是一个贪心算法，其贪心选择边的规则是：</a:t>
            </a:r>
            <a:r>
              <a:rPr lang="en-US" sz="2400" b="1" dirty="0" smtClean="0"/>
              <a:t> </a:t>
            </a:r>
            <a:r>
              <a:rPr lang="zh-CN" altLang="en-US" sz="2400" b="1" dirty="0" smtClean="0">
                <a:solidFill>
                  <a:srgbClr val="C00000"/>
                </a:solidFill>
                <a:latin typeface="+mj-lt"/>
              </a:rPr>
              <a:t>每次选择权值最小的边，且该边连接局部树中的一个节点和非局部树中的节点</a:t>
            </a:r>
            <a:endParaRPr lang="en-US" altLang="zh-CN" sz="2400" b="1" dirty="0" smtClean="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smtClean="0">
                <a:solidFill>
                  <a:srgbClr val="0000CC"/>
                </a:solidFill>
                <a:latin typeface="+mj-lt"/>
              </a:rPr>
              <a:t>或者</a:t>
            </a:r>
            <a:endParaRPr lang="en-US" altLang="zh-CN" sz="2400" b="1" dirty="0" smtClean="0">
              <a:solidFill>
                <a:srgbClr val="0000CC"/>
              </a:solidFill>
              <a:latin typeface="+mj-lt"/>
            </a:endParaRPr>
          </a:p>
          <a:p>
            <a:pPr marL="0" indent="0" algn="just" eaLnBrk="1" hangingPunct="1">
              <a:buNone/>
            </a:pPr>
            <a:r>
              <a:rPr lang="zh-CN" altLang="en-US" sz="2400" b="1" dirty="0" smtClean="0">
                <a:solidFill>
                  <a:srgbClr val="FF0000"/>
                </a:solidFill>
                <a:latin typeface="+mj-lt"/>
              </a:rPr>
              <a:t>     </a:t>
            </a:r>
            <a:r>
              <a:rPr lang="zh-CN" altLang="en-US" sz="2400" b="1" dirty="0">
                <a:solidFill>
                  <a:schemeClr val="tx2"/>
                </a:solidFill>
                <a:latin typeface="+mj-lt"/>
              </a:rPr>
              <a:t>每次选择离</a:t>
            </a:r>
            <a:r>
              <a:rPr lang="zh-CN" altLang="en-US" sz="2400" b="1" dirty="0">
                <a:solidFill>
                  <a:srgbClr val="FF0000"/>
                </a:solidFill>
                <a:latin typeface="+mj-lt"/>
              </a:rPr>
              <a:t>局部树节点距离最近</a:t>
            </a:r>
            <a:r>
              <a:rPr lang="zh-CN" altLang="en-US" sz="2400" b="1" dirty="0">
                <a:solidFill>
                  <a:schemeClr val="tx2"/>
                </a:solidFill>
                <a:latin typeface="+mj-lt"/>
              </a:rPr>
              <a:t>的非局部树</a:t>
            </a:r>
            <a:r>
              <a:rPr lang="zh-CN" altLang="en-US" sz="2400" b="1" dirty="0">
                <a:solidFill>
                  <a:srgbClr val="FF0000"/>
                </a:solidFill>
                <a:latin typeface="+mj-lt"/>
              </a:rPr>
              <a:t>节点</a:t>
            </a:r>
            <a:r>
              <a:rPr lang="zh-CN" altLang="en-US" sz="2400" b="1" dirty="0">
                <a:solidFill>
                  <a:schemeClr val="tx2"/>
                </a:solidFill>
                <a:latin typeface="+mj-lt"/>
              </a:rPr>
              <a:t>，并 </a:t>
            </a:r>
            <a:endParaRPr lang="en-US" altLang="zh-CN" sz="2400" b="1" dirty="0">
              <a:solidFill>
                <a:schemeClr val="tx2"/>
              </a:solidFill>
              <a:latin typeface="+mj-lt"/>
            </a:endParaRPr>
          </a:p>
          <a:p>
            <a:pPr marL="0" indent="0" algn="just" eaLnBrk="1" hangingPunct="1">
              <a:buNone/>
            </a:pPr>
            <a:r>
              <a:rPr lang="en-US" altLang="zh-CN" sz="2400" b="1" dirty="0">
                <a:solidFill>
                  <a:schemeClr val="tx2"/>
                </a:solidFill>
                <a:latin typeface="+mj-lt"/>
              </a:rPr>
              <a:t>   </a:t>
            </a:r>
            <a:r>
              <a:rPr lang="zh-CN" altLang="en-US" sz="2400" b="1" dirty="0">
                <a:solidFill>
                  <a:schemeClr val="tx2"/>
                </a:solidFill>
                <a:latin typeface="+mj-lt"/>
              </a:rPr>
              <a:t>  将该非局部树节点与局部树节点的</a:t>
            </a:r>
            <a:r>
              <a:rPr lang="zh-CN" altLang="en-US" sz="2400" b="1" dirty="0">
                <a:solidFill>
                  <a:srgbClr val="FF0000"/>
                </a:solidFill>
                <a:latin typeface="+mj-lt"/>
              </a:rPr>
              <a:t>连边加入到局部</a:t>
            </a:r>
            <a:r>
              <a:rPr lang="zh-CN" altLang="en-US" sz="2400" b="1" dirty="0" smtClean="0">
                <a:solidFill>
                  <a:srgbClr val="FF0000"/>
                </a:solidFill>
                <a:latin typeface="+mj-lt"/>
              </a:rPr>
              <a:t>树中</a:t>
            </a:r>
            <a:endParaRPr lang="en-US" altLang="zh-CN" sz="2400" b="1" dirty="0" smtClean="0">
              <a:solidFill>
                <a:srgbClr val="FF0000"/>
              </a:solidFill>
              <a:latin typeface="+mj-lt"/>
            </a:endParaRPr>
          </a:p>
          <a:p>
            <a:pPr marL="0" indent="0" eaLnBrk="1" hangingPunct="1">
              <a:buNone/>
            </a:pPr>
            <a:endParaRPr lang="en-US" sz="2400" b="1" dirty="0" smtClean="0">
              <a:solidFill>
                <a:srgbClr val="C00000"/>
              </a:solidFill>
              <a:latin typeface="+mj-lt"/>
            </a:endParaRPr>
          </a:p>
          <a:p>
            <a:pPr eaLnBrk="1" hangingPunct="1">
              <a:spcBef>
                <a:spcPts val="1200"/>
              </a:spcBef>
            </a:pPr>
            <a:r>
              <a:rPr lang="zh-CN" altLang="en-US" sz="2400" b="1" i="1" dirty="0" smtClean="0">
                <a:solidFill>
                  <a:srgbClr val="C00000"/>
                </a:solidFill>
              </a:rPr>
              <a:t>局部树节点</a:t>
            </a:r>
            <a:r>
              <a:rPr lang="en-US" sz="2400" b="1" dirty="0" smtClean="0"/>
              <a:t>: </a:t>
            </a:r>
            <a:r>
              <a:rPr lang="zh-CN" altLang="en-US" sz="2400" b="1" dirty="0" smtClean="0"/>
              <a:t>指的是当前计算得到的局部树节点</a:t>
            </a:r>
            <a:endParaRPr lang="en-US" altLang="zh-CN" sz="2400" b="1" dirty="0" smtClean="0"/>
          </a:p>
          <a:p>
            <a:pPr eaLnBrk="1" hangingPunct="1">
              <a:spcBef>
                <a:spcPts val="1200"/>
              </a:spcBef>
            </a:pPr>
            <a:r>
              <a:rPr lang="zh-CN" altLang="en-US" sz="2400" b="1" i="1" dirty="0" smtClean="0">
                <a:solidFill>
                  <a:srgbClr val="C00000"/>
                </a:solidFill>
              </a:rPr>
              <a:t>非局部树节点</a:t>
            </a:r>
            <a:r>
              <a:rPr lang="en-US" sz="2400" b="1" dirty="0" smtClean="0"/>
              <a:t>: </a:t>
            </a:r>
            <a:r>
              <a:rPr lang="zh-CN" altLang="en-US" sz="2400" b="1" dirty="0" smtClean="0"/>
              <a:t>指图中其它的节点</a:t>
            </a:r>
            <a:endParaRPr lang="en-US" sz="2400" b="1" dirty="0" smtClean="0"/>
          </a:p>
        </p:txBody>
      </p:sp>
    </p:spTree>
    <p:extLst>
      <p:ext uri="{BB962C8B-B14F-4D97-AF65-F5344CB8AC3E}">
        <p14:creationId xmlns:p14="http://schemas.microsoft.com/office/powerpoint/2010/main" xmlns="" val="11982867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smtClean="0">
                <a:solidFill>
                  <a:srgbClr val="0000CC"/>
                </a:solidFill>
              </a:rPr>
              <a:t>具体实现</a:t>
            </a:r>
            <a:r>
              <a:rPr lang="en-US" sz="3600" b="1" dirty="0" smtClean="0">
                <a:solidFill>
                  <a:srgbClr val="0000CC"/>
                </a:solidFill>
              </a:rPr>
              <a:t>(1)</a:t>
            </a: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smtClean="0">
                <a:solidFill>
                  <a:schemeClr val="tx2"/>
                </a:solidFill>
              </a:rPr>
              <a:t>如何实现图：邻接表还是邻接矩阵</a:t>
            </a:r>
            <a:r>
              <a:rPr lang="en-US" sz="2400" b="1" dirty="0" smtClean="0">
                <a:solidFill>
                  <a:schemeClr val="tx2"/>
                </a:solidFill>
              </a:rPr>
              <a:t>?</a:t>
            </a:r>
          </a:p>
          <a:p>
            <a:pPr lvl="1" eaLnBrk="1" hangingPunct="1"/>
            <a:r>
              <a:rPr lang="zh-CN" altLang="en-US" sz="2200" b="1" dirty="0" smtClean="0"/>
              <a:t>假设我们当前</a:t>
            </a:r>
            <a:r>
              <a:rPr lang="zh-CN" altLang="en-US" sz="2200" b="1" dirty="0" smtClean="0">
                <a:solidFill>
                  <a:srgbClr val="FF0000"/>
                </a:solidFill>
              </a:rPr>
              <a:t>加入</a:t>
            </a:r>
            <a:r>
              <a:rPr lang="zh-CN" altLang="en-US" sz="2200" b="1" dirty="0" smtClean="0"/>
              <a:t>了一个</a:t>
            </a:r>
            <a:r>
              <a:rPr lang="zh-CN" altLang="en-US" sz="2200" b="1" dirty="0" smtClean="0">
                <a:solidFill>
                  <a:srgbClr val="FF0000"/>
                </a:solidFill>
              </a:rPr>
              <a:t>节点</a:t>
            </a:r>
            <a:r>
              <a:rPr lang="en-US" altLang="zh-CN" sz="2200" b="1" i="1" dirty="0" smtClean="0">
                <a:solidFill>
                  <a:srgbClr val="FF0000"/>
                </a:solidFill>
              </a:rPr>
              <a:t>u</a:t>
            </a:r>
            <a:r>
              <a:rPr lang="zh-CN" altLang="en-US" sz="2200" b="1" dirty="0" smtClean="0"/>
              <a:t>以及相应的一条边至</a:t>
            </a:r>
            <a:r>
              <a:rPr lang="zh-CN" altLang="en-US" sz="2200" b="1" dirty="0" smtClean="0">
                <a:solidFill>
                  <a:srgbClr val="FF0000"/>
                </a:solidFill>
              </a:rPr>
              <a:t>局部树</a:t>
            </a:r>
            <a:r>
              <a:rPr lang="en-US" altLang="zh-CN" sz="2200" b="1" i="1" dirty="0" smtClean="0">
                <a:solidFill>
                  <a:srgbClr val="FF0000"/>
                </a:solidFill>
              </a:rPr>
              <a:t>A</a:t>
            </a:r>
            <a:r>
              <a:rPr lang="zh-CN" altLang="en-US" sz="2200" b="1" dirty="0" smtClean="0"/>
              <a:t>中</a:t>
            </a:r>
            <a:endParaRPr lang="en-US" altLang="zh-CN" sz="2200" b="1" dirty="0" smtClean="0"/>
          </a:p>
          <a:p>
            <a:pPr lvl="1" eaLnBrk="1" hangingPunct="1"/>
            <a:r>
              <a:rPr lang="zh-CN" altLang="en-US" sz="2200" b="1" dirty="0" smtClean="0"/>
              <a:t>则</a:t>
            </a:r>
            <a:r>
              <a:rPr lang="en-US" altLang="zh-CN" sz="2200" b="1" i="1" dirty="0" smtClean="0"/>
              <a:t>u</a:t>
            </a:r>
            <a:r>
              <a:rPr lang="zh-CN" altLang="en-US" sz="2200" b="1" dirty="0" smtClean="0"/>
              <a:t>节点的邻居与局部树节点的距离可能会更小，因此需要重新计算节点的距离</a:t>
            </a:r>
            <a:endParaRPr lang="en-US" sz="2200" b="1" dirty="0" smtClean="0"/>
          </a:p>
          <a:p>
            <a:pPr lvl="1" eaLnBrk="1" hangingPunct="1"/>
            <a:r>
              <a:rPr lang="zh-CN" altLang="en-US" sz="2200" b="1" dirty="0" smtClean="0"/>
              <a:t>在这个过程中，需要快速访问</a:t>
            </a:r>
            <a:r>
              <a:rPr lang="en-US" altLang="zh-CN" sz="2200" b="1" dirty="0" smtClean="0"/>
              <a:t>u</a:t>
            </a:r>
            <a:r>
              <a:rPr lang="zh-CN" altLang="en-US" sz="2200" b="1" dirty="0" smtClean="0"/>
              <a:t>节点的邻居</a:t>
            </a:r>
            <a:endParaRPr lang="en-US" sz="2200" b="1" dirty="0" smtClean="0"/>
          </a:p>
          <a:p>
            <a:pPr eaLnBrk="1" hangingPunct="1"/>
            <a:r>
              <a:rPr lang="zh-CN" altLang="en-US" sz="2400" b="1" dirty="0" smtClean="0"/>
              <a:t>使用</a:t>
            </a:r>
            <a:r>
              <a:rPr lang="zh-CN" altLang="en-US" sz="2400" b="1" dirty="0" smtClean="0">
                <a:solidFill>
                  <a:srgbClr val="FF0000"/>
                </a:solidFill>
              </a:rPr>
              <a:t>邻接表</a:t>
            </a:r>
            <a:r>
              <a:rPr lang="zh-CN" altLang="en-US" sz="2400" b="1" dirty="0" smtClean="0"/>
              <a:t>比较合理</a:t>
            </a:r>
            <a:r>
              <a:rPr lang="en-US" sz="2400" b="1" dirty="0" smtClean="0"/>
              <a:t>  </a:t>
            </a:r>
          </a:p>
        </p:txBody>
      </p:sp>
    </p:spTree>
    <p:extLst>
      <p:ext uri="{BB962C8B-B14F-4D97-AF65-F5344CB8AC3E}">
        <p14:creationId xmlns:p14="http://schemas.microsoft.com/office/powerpoint/2010/main" xmlns=""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smtClean="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i="1" dirty="0" smtClean="0">
                <a:solidFill>
                  <a:srgbClr val="C00000"/>
                </a:solidFill>
              </a:rPr>
              <a:t>如何快速找到权值最小的边（</a:t>
            </a:r>
            <a:r>
              <a:rPr lang="zh-CN" altLang="en-US" sz="2400" b="1" i="1" dirty="0" smtClean="0">
                <a:solidFill>
                  <a:srgbClr val="FF0000"/>
                </a:solidFill>
              </a:rPr>
              <a:t>距离最小的点</a:t>
            </a:r>
            <a:r>
              <a:rPr lang="zh-CN" altLang="en-US" sz="2400" b="1" i="1" dirty="0" smtClean="0">
                <a:solidFill>
                  <a:srgbClr val="C00000"/>
                </a:solidFill>
              </a:rPr>
              <a:t>连向局部树节点的一条边）</a:t>
            </a:r>
            <a:r>
              <a:rPr lang="en-US" sz="2400" b="1" dirty="0" smtClean="0"/>
              <a:t>?</a:t>
            </a:r>
            <a:endParaRPr lang="en-US" sz="2400" b="1" dirty="0"/>
          </a:p>
          <a:p>
            <a:r>
              <a:rPr lang="zh-CN" altLang="en-US" sz="2400" b="1" dirty="0" smtClean="0"/>
              <a:t>使用一个</a:t>
            </a:r>
            <a:r>
              <a:rPr lang="zh-CN" altLang="en-US" sz="2400" b="1" i="1" dirty="0" smtClean="0">
                <a:solidFill>
                  <a:srgbClr val="FF0000"/>
                </a:solidFill>
              </a:rPr>
              <a:t>最小</a:t>
            </a:r>
            <a:r>
              <a:rPr lang="zh-CN" altLang="en-US" sz="2400" b="1" i="1" dirty="0">
                <a:solidFill>
                  <a:srgbClr val="FF0000"/>
                </a:solidFill>
              </a:rPr>
              <a:t>优先队列（最小堆）</a:t>
            </a:r>
            <a:r>
              <a:rPr lang="zh-CN" altLang="en-US" sz="2400" b="1" dirty="0" smtClean="0"/>
              <a:t>来实现</a:t>
            </a:r>
            <a:r>
              <a:rPr lang="en-US" sz="2400" b="1" dirty="0" smtClean="0"/>
              <a:t> </a:t>
            </a:r>
            <a:r>
              <a:rPr lang="en-US" sz="2400" b="1" i="1" dirty="0" smtClean="0"/>
              <a:t>Q</a:t>
            </a:r>
            <a:r>
              <a:rPr lang="en-US" sz="2400" b="1" dirty="0"/>
              <a:t>.</a:t>
            </a:r>
          </a:p>
          <a:p>
            <a:pPr lvl="1"/>
            <a:r>
              <a:rPr lang="en-US" sz="2200" b="1" i="1" dirty="0" smtClean="0"/>
              <a:t>Q</a:t>
            </a:r>
            <a:r>
              <a:rPr lang="zh-CN" altLang="en-US" sz="2200" b="1" i="1" dirty="0" smtClean="0"/>
              <a:t>中的元素是一个非局部树节点</a:t>
            </a:r>
            <a:r>
              <a:rPr lang="en-US" sz="2200" b="1" dirty="0" smtClean="0"/>
              <a:t> </a:t>
            </a:r>
            <a:r>
              <a:rPr lang="zh-CN" altLang="en-US" sz="2200" b="1" dirty="0" smtClean="0"/>
              <a:t>，即</a:t>
            </a:r>
            <a:r>
              <a:rPr lang="en-US" sz="2200" b="1" i="1" dirty="0" smtClean="0">
                <a:solidFill>
                  <a:srgbClr val="FF0000"/>
                </a:solidFill>
              </a:rPr>
              <a:t>V</a:t>
            </a:r>
            <a:r>
              <a:rPr lang="en-US" sz="2200" b="1" dirty="0" smtClean="0">
                <a:solidFill>
                  <a:srgbClr val="FF0000"/>
                </a:solidFill>
              </a:rPr>
              <a:t> – </a:t>
            </a:r>
            <a:r>
              <a:rPr lang="en-US" sz="2200" b="1" i="1" dirty="0" smtClean="0">
                <a:solidFill>
                  <a:srgbClr val="FF0000"/>
                </a:solidFill>
              </a:rPr>
              <a:t>V</a:t>
            </a:r>
            <a:r>
              <a:rPr lang="en-US" sz="2200" b="1" i="1" baseline="-25000" dirty="0" smtClean="0">
                <a:solidFill>
                  <a:srgbClr val="FF0000"/>
                </a:solidFill>
              </a:rPr>
              <a:t>A</a:t>
            </a:r>
            <a:r>
              <a:rPr lang="zh-CN" altLang="en-US" sz="2200" b="1" dirty="0" smtClean="0">
                <a:solidFill>
                  <a:srgbClr val="FF0000"/>
                </a:solidFill>
              </a:rPr>
              <a:t>中的节点</a:t>
            </a:r>
            <a:endParaRPr lang="en-US" sz="2200" b="1" dirty="0">
              <a:solidFill>
                <a:srgbClr val="FF0000"/>
              </a:solidFill>
            </a:endParaRPr>
          </a:p>
          <a:p>
            <a:pPr lvl="1"/>
            <a:r>
              <a:rPr lang="en-US" altLang="zh-CN" sz="2200" b="1" i="1" dirty="0"/>
              <a:t>Q</a:t>
            </a:r>
            <a:r>
              <a:rPr lang="zh-CN" altLang="en-US" sz="2200" b="1" i="1" dirty="0"/>
              <a:t>中的</a:t>
            </a:r>
            <a:r>
              <a:rPr lang="zh-CN" altLang="en-US" sz="2200" b="1" i="1" dirty="0" smtClean="0"/>
              <a:t>元素</a:t>
            </a:r>
            <a:r>
              <a:rPr lang="en-US" altLang="zh-CN" sz="2200" b="1" i="1" dirty="0" smtClean="0"/>
              <a:t>u</a:t>
            </a:r>
            <a:r>
              <a:rPr lang="zh-CN" altLang="en-US" sz="2200" b="1" i="1" dirty="0" smtClean="0"/>
              <a:t>的优先级</a:t>
            </a:r>
            <a:r>
              <a:rPr lang="en-US" altLang="zh-CN" sz="2200" b="1" i="1" dirty="0" smtClean="0"/>
              <a:t>(key</a:t>
            </a:r>
            <a:r>
              <a:rPr lang="en-US" altLang="zh-CN" sz="2200" b="1" i="1" dirty="0"/>
              <a:t>)</a:t>
            </a:r>
            <a:r>
              <a:rPr lang="zh-CN" altLang="en-US" sz="2200" b="1" i="1" dirty="0" smtClean="0"/>
              <a:t>为权值最小的边</a:t>
            </a:r>
            <a:r>
              <a:rPr lang="en-US" altLang="zh-CN" sz="2200" b="1" i="1" dirty="0" smtClean="0"/>
              <a:t>(</a:t>
            </a:r>
            <a:r>
              <a:rPr lang="en-US" altLang="zh-CN" sz="2200" b="1" i="1" dirty="0" err="1" smtClean="0"/>
              <a:t>u,v</a:t>
            </a:r>
            <a:r>
              <a:rPr lang="en-US" altLang="zh-CN" sz="2200" b="1" i="1" dirty="0"/>
              <a:t>)</a:t>
            </a:r>
            <a:r>
              <a:rPr lang="zh-CN" altLang="en-US" sz="2200" b="1" i="1" dirty="0" smtClean="0"/>
              <a:t>，其中</a:t>
            </a:r>
            <a:r>
              <a:rPr lang="en-US" altLang="zh-CN" sz="2200" b="1" i="1" dirty="0" smtClean="0"/>
              <a:t>v</a:t>
            </a:r>
            <a:r>
              <a:rPr lang="zh-CN" altLang="en-US" sz="2200" b="1" i="1" dirty="0" smtClean="0"/>
              <a:t>为局部树节点，即</a:t>
            </a:r>
            <a:r>
              <a:rPr lang="en-US" altLang="zh-CN" sz="2200" b="1" i="1" dirty="0" smtClean="0"/>
              <a:t>v</a:t>
            </a:r>
            <a:r>
              <a:rPr lang="en-US" altLang="zh-CN" sz="2200" b="1" dirty="0" smtClean="0"/>
              <a:t> </a:t>
            </a:r>
            <a:r>
              <a:rPr lang="en-US" altLang="zh-CN" sz="2200" b="1" dirty="0">
                <a:sym typeface="Symbol"/>
              </a:rPr>
              <a:t></a:t>
            </a:r>
            <a:r>
              <a:rPr lang="en-US" altLang="zh-CN" sz="2200" b="1" dirty="0"/>
              <a:t> </a:t>
            </a:r>
            <a:r>
              <a:rPr lang="en-US" altLang="zh-CN" sz="2200" b="1" i="1" dirty="0"/>
              <a:t>V</a:t>
            </a:r>
            <a:r>
              <a:rPr lang="en-US" altLang="zh-CN" sz="2200" b="1" i="1" baseline="-25000" dirty="0"/>
              <a:t>A </a:t>
            </a:r>
            <a:endParaRPr lang="en-US" altLang="zh-CN" sz="2200" b="1" i="1" baseline="-25000" dirty="0" smtClean="0"/>
          </a:p>
          <a:p>
            <a:pPr lvl="1"/>
            <a:r>
              <a:rPr lang="zh-CN" altLang="en-US" sz="2200" b="1" dirty="0" smtClean="0"/>
              <a:t>当</a:t>
            </a:r>
            <a:r>
              <a:rPr lang="en-US" altLang="zh-CN" sz="2200" b="1" i="1" dirty="0"/>
              <a:t>V</a:t>
            </a:r>
            <a:r>
              <a:rPr lang="en-US" altLang="zh-CN" sz="2200" b="1" i="1" baseline="-25000" dirty="0"/>
              <a:t>A</a:t>
            </a:r>
            <a:r>
              <a:rPr lang="zh-CN" altLang="en-US" sz="2200" b="1" dirty="0" smtClean="0"/>
              <a:t>中的节点越来越多时，节点</a:t>
            </a:r>
            <a:r>
              <a:rPr lang="en-US" altLang="zh-CN" sz="2200" b="1" dirty="0" smtClean="0"/>
              <a:t>u</a:t>
            </a:r>
            <a:r>
              <a:rPr lang="zh-CN" altLang="en-US" sz="2200" b="1" dirty="0" smtClean="0"/>
              <a:t>的优先级可能会改变</a:t>
            </a:r>
            <a:r>
              <a:rPr lang="en-US" altLang="zh-CN" sz="2200" b="1" dirty="0" smtClean="0"/>
              <a:t>(</a:t>
            </a:r>
            <a:r>
              <a:rPr lang="zh-CN" altLang="en-US" sz="2200" b="1" dirty="0" smtClean="0"/>
              <a:t>减小</a:t>
            </a:r>
            <a:r>
              <a:rPr lang="en-US" altLang="zh-CN" sz="2200" b="1" dirty="0" smtClean="0"/>
              <a:t>)</a:t>
            </a:r>
          </a:p>
          <a:p>
            <a:pPr lvl="1"/>
            <a:r>
              <a:rPr lang="zh-CN" altLang="en-US" sz="2200" b="1" dirty="0" smtClean="0"/>
              <a:t>调用</a:t>
            </a:r>
            <a:r>
              <a:rPr lang="en-US" altLang="zh-CN" sz="2200" b="1" i="1" dirty="0">
                <a:solidFill>
                  <a:srgbClr val="C00000"/>
                </a:solidFill>
              </a:rPr>
              <a:t>Extract-Min</a:t>
            </a:r>
            <a:r>
              <a:rPr lang="en-US" altLang="zh-CN" sz="2200" b="1" dirty="0">
                <a:solidFill>
                  <a:schemeClr val="bg2"/>
                </a:solidFill>
              </a:rPr>
              <a:t>(</a:t>
            </a:r>
            <a:r>
              <a:rPr lang="en-US" altLang="zh-CN" sz="2200" b="1" i="1" dirty="0">
                <a:solidFill>
                  <a:schemeClr val="bg2"/>
                </a:solidFill>
              </a:rPr>
              <a:t>Q</a:t>
            </a:r>
            <a:r>
              <a:rPr lang="en-US" altLang="zh-CN" sz="2200" b="1" dirty="0">
                <a:solidFill>
                  <a:schemeClr val="bg2"/>
                </a:solidFill>
              </a:rPr>
              <a:t>) </a:t>
            </a:r>
            <a:r>
              <a:rPr lang="zh-CN" altLang="en-US" sz="2200" b="1" dirty="0" smtClean="0">
                <a:solidFill>
                  <a:schemeClr val="bg2"/>
                </a:solidFill>
              </a:rPr>
              <a:t>操作表示从</a:t>
            </a:r>
            <a:r>
              <a:rPr lang="en-US" altLang="zh-CN" sz="2200" b="1" i="1" dirty="0" smtClean="0">
                <a:solidFill>
                  <a:schemeClr val="bg2"/>
                </a:solidFill>
              </a:rPr>
              <a:t>Q</a:t>
            </a:r>
            <a:r>
              <a:rPr lang="zh-CN" altLang="en-US" sz="2200" b="1" dirty="0" smtClean="0">
                <a:solidFill>
                  <a:schemeClr val="bg2"/>
                </a:solidFill>
              </a:rPr>
              <a:t>中取</a:t>
            </a:r>
            <a:r>
              <a:rPr lang="en-US" altLang="zh-CN" sz="2200" b="1" i="1" dirty="0" smtClean="0">
                <a:solidFill>
                  <a:schemeClr val="bg2"/>
                </a:solidFill>
              </a:rPr>
              <a:t>key</a:t>
            </a:r>
            <a:r>
              <a:rPr lang="zh-CN" altLang="en-US" sz="2200" b="1" dirty="0" smtClean="0">
                <a:solidFill>
                  <a:schemeClr val="bg2"/>
                </a:solidFill>
              </a:rPr>
              <a:t>值最小的节点；假设该节点为</a:t>
            </a:r>
            <a:r>
              <a:rPr lang="en-US" altLang="zh-CN" sz="2200" b="1" i="1" dirty="0" smtClean="0">
                <a:solidFill>
                  <a:schemeClr val="bg2"/>
                </a:solidFill>
              </a:rPr>
              <a:t>u</a:t>
            </a:r>
            <a:r>
              <a:rPr lang="zh-CN" altLang="en-US" sz="2200" b="1" dirty="0">
                <a:solidFill>
                  <a:schemeClr val="bg2"/>
                </a:solidFill>
              </a:rPr>
              <a:t>，</a:t>
            </a:r>
            <a:r>
              <a:rPr lang="zh-CN" altLang="en-US" sz="2200" b="1" dirty="0" smtClean="0">
                <a:solidFill>
                  <a:schemeClr val="bg2"/>
                </a:solidFill>
              </a:rPr>
              <a:t>则存在一个节点</a:t>
            </a:r>
            <a:r>
              <a:rPr lang="en-US" altLang="zh-CN" sz="2200" b="1" i="1" dirty="0" smtClean="0">
                <a:solidFill>
                  <a:schemeClr val="bg2"/>
                </a:solidFill>
              </a:rPr>
              <a:t>v</a:t>
            </a:r>
            <a:r>
              <a:rPr lang="en-US" altLang="zh-CN" sz="2200" b="1" i="1" dirty="0">
                <a:sym typeface="Symbol"/>
              </a:rPr>
              <a:t> </a:t>
            </a:r>
            <a:r>
              <a:rPr lang="en-US" altLang="zh-CN" sz="2200" b="1" dirty="0">
                <a:sym typeface="Symbol"/>
              </a:rPr>
              <a:t></a:t>
            </a:r>
            <a:r>
              <a:rPr lang="en-US" altLang="zh-CN" sz="2200" b="1" dirty="0"/>
              <a:t> </a:t>
            </a:r>
            <a:r>
              <a:rPr lang="en-US" altLang="zh-CN" sz="2200" b="1" i="1" dirty="0" smtClean="0"/>
              <a:t>V</a:t>
            </a:r>
            <a:r>
              <a:rPr lang="en-US" altLang="zh-CN" sz="2200" b="1" i="1" baseline="-25000" dirty="0" smtClean="0"/>
              <a:t>A</a:t>
            </a:r>
            <a:r>
              <a:rPr lang="zh-CN" altLang="en-US" sz="2200" b="1" dirty="0" smtClean="0"/>
              <a:t>且边</a:t>
            </a:r>
            <a:r>
              <a:rPr lang="en-US" altLang="zh-CN" sz="2200" b="1" dirty="0" smtClean="0"/>
              <a:t>(</a:t>
            </a:r>
            <a:r>
              <a:rPr lang="en-US" altLang="zh-CN" sz="2200" b="1" i="1" dirty="0"/>
              <a:t>u</a:t>
            </a:r>
            <a:r>
              <a:rPr lang="en-US" altLang="zh-CN" sz="2200" b="1" dirty="0"/>
              <a:t>, </a:t>
            </a:r>
            <a:r>
              <a:rPr lang="en-US" altLang="zh-CN" sz="2200" b="1" i="1" dirty="0"/>
              <a:t>v</a:t>
            </a:r>
            <a:r>
              <a:rPr lang="en-US" altLang="zh-CN" sz="2200" b="1" dirty="0" smtClean="0"/>
              <a:t>)</a:t>
            </a:r>
            <a:r>
              <a:rPr lang="zh-CN" altLang="en-US" sz="2200" b="1" dirty="0" smtClean="0"/>
              <a:t>为权值最小的连接</a:t>
            </a:r>
            <a:r>
              <a:rPr lang="en-US" altLang="zh-CN" sz="2200" b="1" dirty="0"/>
              <a:t>(</a:t>
            </a:r>
            <a:r>
              <a:rPr lang="en-US" altLang="zh-CN" sz="2200" b="1" i="1" dirty="0"/>
              <a:t>V</a:t>
            </a:r>
            <a:r>
              <a:rPr lang="en-US" altLang="zh-CN" sz="2200" b="1" i="1" baseline="-25000" dirty="0"/>
              <a:t>A</a:t>
            </a:r>
            <a:r>
              <a:rPr lang="en-US" altLang="zh-CN" sz="2200" b="1" dirty="0"/>
              <a:t>, </a:t>
            </a:r>
            <a:r>
              <a:rPr lang="en-US" altLang="zh-CN" sz="2200" b="1" i="1" dirty="0"/>
              <a:t>V</a:t>
            </a:r>
            <a:r>
              <a:rPr lang="en-US" altLang="zh-CN" sz="2200" b="1" dirty="0"/>
              <a:t> – </a:t>
            </a:r>
            <a:r>
              <a:rPr lang="en-US" altLang="zh-CN" sz="2200" b="1" i="1" dirty="0" smtClean="0"/>
              <a:t>V</a:t>
            </a:r>
            <a:r>
              <a:rPr lang="en-US" altLang="zh-CN" sz="2200" b="1" i="1" baseline="-25000" dirty="0" smtClean="0"/>
              <a:t>A</a:t>
            </a:r>
            <a:r>
              <a:rPr lang="en-US" altLang="zh-CN" sz="2200" b="1" dirty="0" smtClean="0"/>
              <a:t>)</a:t>
            </a:r>
            <a:r>
              <a:rPr lang="zh-CN" altLang="en-US" sz="2200" b="1" dirty="0" smtClean="0"/>
              <a:t>边</a:t>
            </a:r>
            <a:endParaRPr lang="en-US" altLang="zh-CN" sz="2200" b="1" dirty="0" smtClean="0"/>
          </a:p>
          <a:p>
            <a:pPr lvl="1"/>
            <a:r>
              <a:rPr lang="zh-CN" altLang="en-US" sz="2200" b="1" dirty="0" smtClean="0"/>
              <a:t>如果一个节点不与</a:t>
            </a:r>
            <a:r>
              <a:rPr lang="en-US" altLang="zh-CN" sz="2200" b="1" i="1" dirty="0"/>
              <a:t>V</a:t>
            </a:r>
            <a:r>
              <a:rPr lang="en-US" altLang="zh-CN" sz="2200" b="1" i="1" baseline="-25000" dirty="0"/>
              <a:t>A</a:t>
            </a:r>
            <a:r>
              <a:rPr lang="zh-CN" altLang="en-US" sz="2200" b="1" dirty="0" smtClean="0"/>
              <a:t>中的节点相连，则它的</a:t>
            </a:r>
            <a:r>
              <a:rPr lang="en-US" altLang="zh-CN" sz="2200" b="1" i="1" dirty="0" smtClean="0"/>
              <a:t>key</a:t>
            </a:r>
            <a:r>
              <a:rPr lang="zh-CN" altLang="en-US" sz="2200" b="1" dirty="0" smtClean="0"/>
              <a:t>值为</a:t>
            </a:r>
            <a:r>
              <a:rPr lang="en-US" sz="2200" b="1" dirty="0" smtClean="0"/>
              <a:t> </a:t>
            </a:r>
            <a:r>
              <a:rPr lang="en-US" sz="2200" b="1" dirty="0" smtClean="0">
                <a:sym typeface="Symbol"/>
              </a:rPr>
              <a:t></a:t>
            </a:r>
            <a:r>
              <a:rPr lang="en-US" sz="2200" b="1" dirty="0" smtClean="0"/>
              <a:t> </a:t>
            </a:r>
          </a:p>
        </p:txBody>
      </p:sp>
    </p:spTree>
    <p:extLst>
      <p:ext uri="{BB962C8B-B14F-4D97-AF65-F5344CB8AC3E}">
        <p14:creationId xmlns:p14="http://schemas.microsoft.com/office/powerpoint/2010/main" xmlns=""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5386" y="1527524"/>
            <a:ext cx="5913014" cy="47839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smtClean="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smtClean="0"/>
              <a:t>// </a:t>
            </a:r>
            <a:r>
              <a:rPr lang="zh-CN" altLang="en-US" sz="2200" dirty="0" smtClean="0"/>
              <a:t>初始化一个最小值优先的优先队列</a:t>
            </a:r>
            <a:r>
              <a:rPr lang="en-US" sz="2200" i="1" dirty="0" smtClean="0"/>
              <a:t>Q</a:t>
            </a:r>
            <a:endParaRPr lang="en-US" sz="2200" i="1" dirty="0"/>
          </a:p>
        </p:txBody>
      </p:sp>
      <p:sp>
        <p:nvSpPr>
          <p:cNvPr id="5" name="矩形 4"/>
          <p:cNvSpPr/>
          <p:nvPr/>
        </p:nvSpPr>
        <p:spPr>
          <a:xfrm>
            <a:off x="6096000" y="5943600"/>
            <a:ext cx="2046009" cy="400110"/>
          </a:xfrm>
          <a:prstGeom prst="rect">
            <a:avLst/>
          </a:prstGeom>
        </p:spPr>
        <p:txBody>
          <a:bodyPr wrap="none">
            <a:spAutoFit/>
          </a:bodyPr>
          <a:lstStyle/>
          <a:p>
            <a:r>
              <a:rPr lang="en-US" dirty="0" smtClean="0"/>
              <a:t> // </a:t>
            </a:r>
            <a:r>
              <a:rPr lang="en-US" altLang="zh-CN" dirty="0" err="1" smtClean="0"/>
              <a:t>v.key</a:t>
            </a:r>
            <a:r>
              <a:rPr lang="en-US" altLang="zh-CN" dirty="0" smtClean="0"/>
              <a:t> = w(</a:t>
            </a:r>
            <a:r>
              <a:rPr lang="en-US" altLang="zh-CN" dirty="0" err="1" smtClean="0"/>
              <a:t>u,v</a:t>
            </a:r>
            <a:r>
              <a:rPr lang="en-US" altLang="zh-CN" dirty="0" smtClean="0"/>
              <a:t>)</a:t>
            </a:r>
            <a:endParaRPr lang="zh-CN" altLang="en-US" dirty="0"/>
          </a:p>
        </p:txBody>
      </p:sp>
    </p:spTree>
    <p:extLst>
      <p:ext uri="{BB962C8B-B14F-4D97-AF65-F5344CB8AC3E}">
        <p14:creationId xmlns:p14="http://schemas.microsoft.com/office/powerpoint/2010/main" xmlns="" val="23505237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Tree>
    <p:extLst>
      <p:ext uri="{BB962C8B-B14F-4D97-AF65-F5344CB8AC3E}">
        <p14:creationId xmlns:p14="http://schemas.microsoft.com/office/powerpoint/2010/main" xmlns="" val="1206952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smtClean="0">
                <a:solidFill>
                  <a:srgbClr val="FF0000"/>
                </a:solidFill>
              </a:rPr>
              <a:t>加权图</a:t>
            </a:r>
            <a:r>
              <a:rPr lang="zh-CN" altLang="en-US" sz="2400" b="1" dirty="0" smtClean="0"/>
              <a:t>指的是每</a:t>
            </a:r>
            <a:r>
              <a:rPr lang="zh-CN" altLang="en-US" sz="2400" b="1" dirty="0"/>
              <a:t>条</a:t>
            </a:r>
            <a:r>
              <a:rPr lang="zh-CN" altLang="en-US" sz="2400" b="1" dirty="0" smtClean="0"/>
              <a:t>边都有一个权值的图，通常有一个边</a:t>
            </a:r>
            <a:r>
              <a:rPr lang="zh-CN" altLang="en-US" sz="2400" b="1" i="1" dirty="0" smtClean="0">
                <a:solidFill>
                  <a:srgbClr val="FF0000"/>
                </a:solidFill>
              </a:rPr>
              <a:t>加权函数</a:t>
            </a:r>
            <a:r>
              <a:rPr lang="en-US" sz="2400" b="1" dirty="0" smtClean="0"/>
              <a:t> </a:t>
            </a:r>
            <a:r>
              <a:rPr lang="en-US" sz="2400" b="1" i="1" dirty="0" smtClean="0"/>
              <a:t>w: E</a:t>
            </a:r>
            <a:r>
              <a:rPr lang="en-US" sz="2400" b="1" dirty="0" smtClean="0"/>
              <a:t> </a:t>
            </a:r>
            <a:r>
              <a:rPr lang="en-US" sz="2400" b="1" dirty="0" smtClean="0">
                <a:sym typeface="Symbol" pitchFamily="18" charset="2"/>
              </a:rPr>
              <a:t> </a:t>
            </a:r>
            <a:r>
              <a:rPr lang="en-US" sz="2400" b="1" i="1" dirty="0" smtClean="0">
                <a:effectLst>
                  <a:outerShdw blurRad="38100" dist="38100" dir="2700000" algn="tl">
                    <a:srgbClr val="000000">
                      <a:alpha val="43137"/>
                    </a:srgbClr>
                  </a:outerShdw>
                </a:effectLst>
                <a:sym typeface="Symbol" pitchFamily="18" charset="2"/>
              </a:rPr>
              <a:t>R</a:t>
            </a:r>
            <a:endParaRPr lang="en-US" sz="2400" b="1" dirty="0" smtClean="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smtClean="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xmlns=""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smtClean="0">
                <a:solidFill>
                  <a:srgbClr val="0000CC"/>
                </a:solidFill>
              </a:rPr>
              <a:t>(2)</a:t>
            </a:r>
          </a:p>
        </p:txBody>
      </p:sp>
    </p:spTree>
    <p:extLst>
      <p:ext uri="{BB962C8B-B14F-4D97-AF65-F5344CB8AC3E}">
        <p14:creationId xmlns:p14="http://schemas.microsoft.com/office/powerpoint/2010/main" xmlns="" val="36454348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smtClean="0">
                <a:solidFill>
                  <a:srgbClr val="FF0000"/>
                </a:solidFill>
              </a:rPr>
              <a:t>初始化</a:t>
            </a:r>
            <a:r>
              <a:rPr lang="en-US" sz="2200" dirty="0" smtClean="0"/>
              <a:t>:</a:t>
            </a:r>
            <a:endParaRPr lang="en-US" sz="2200" dirty="0"/>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smtClean="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smtClean="0"/>
              <a:t>选择一个初始节点</a:t>
            </a:r>
            <a:r>
              <a:rPr lang="en-US" sz="2200" i="1" dirty="0" smtClean="0"/>
              <a:t>r</a:t>
            </a:r>
            <a:r>
              <a:rPr lang="en-US" sz="2200" dirty="0" smtClean="0"/>
              <a:t>:</a:t>
            </a:r>
            <a:endParaRPr lang="en-US" sz="2200" dirty="0"/>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dirty="0" smtClean="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xmlns=""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81235" y="5284113"/>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200" b="1" i="1" dirty="0" smtClean="0">
                <a:solidFill>
                  <a:schemeClr val="tx2"/>
                </a:solidFill>
                <a:latin typeface="Times New Roman" pitchFamily="18" charset="0"/>
              </a:rPr>
              <a:t>节点</a:t>
            </a:r>
            <a:r>
              <a:rPr lang="en-US" sz="2200" b="1" i="1" dirty="0" smtClean="0">
                <a:solidFill>
                  <a:schemeClr val="tx2"/>
                </a:solidFill>
                <a:latin typeface="Times New Roman" pitchFamily="18" charset="0"/>
              </a:rPr>
              <a:t>r</a:t>
            </a:r>
            <a:r>
              <a:rPr lang="zh-CN" altLang="en-US" sz="2200" b="1" i="1" dirty="0" smtClean="0">
                <a:solidFill>
                  <a:schemeClr val="tx2"/>
                </a:solidFill>
                <a:latin typeface="Times New Roman" pitchFamily="18" charset="0"/>
              </a:rPr>
              <a:t>为</a:t>
            </a:r>
            <a:r>
              <a:rPr lang="en-US" sz="2200" b="1" dirty="0" smtClean="0">
                <a:solidFill>
                  <a:schemeClr val="tx2"/>
                </a:solidFill>
                <a:latin typeface="Times New Roman" pitchFamily="18" charset="0"/>
              </a:rPr>
              <a:t> </a:t>
            </a:r>
            <a:r>
              <a:rPr lang="en-US"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的根节点（</a:t>
            </a:r>
            <a:r>
              <a:rPr lang="en-US" altLang="zh-CN"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是一个最小堆）</a:t>
            </a:r>
            <a:r>
              <a:rPr lang="en-US" sz="2200" b="1" dirty="0" smtClean="0">
                <a:solidFill>
                  <a:schemeClr val="tx2"/>
                </a:solidFill>
                <a:latin typeface="Times New Roman" pitchFamily="18" charset="0"/>
              </a:rPr>
              <a:t>.</a:t>
            </a:r>
            <a:endParaRPr lang="en-US" sz="2200" b="1" dirty="0">
              <a:solidFill>
                <a:schemeClr val="tx2"/>
              </a:solidFill>
              <a:latin typeface="Times New Roman" pitchFamily="18" charset="0"/>
            </a:endParaRP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sz="3600" b="1" kern="0" dirty="0" smtClean="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smtClean="0"/>
              <a:t>v</a:t>
            </a:r>
            <a:endParaRPr lang="en-US" sz="2200" i="1" dirty="0"/>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smtClean="0">
                <a:solidFill>
                  <a:schemeClr val="tx2"/>
                </a:solidFill>
              </a:rPr>
              <a:t>红色节点从</a:t>
            </a:r>
            <a:r>
              <a:rPr lang="en-US" i="1" dirty="0" smtClean="0">
                <a:solidFill>
                  <a:schemeClr val="tx2"/>
                </a:solidFill>
              </a:rPr>
              <a:t>Q</a:t>
            </a:r>
            <a:r>
              <a:rPr lang="zh-CN" altLang="en-US" i="1" dirty="0" smtClean="0">
                <a:solidFill>
                  <a:schemeClr val="tx2"/>
                </a:solidFill>
              </a:rPr>
              <a:t>中出队列</a:t>
            </a:r>
            <a:r>
              <a:rPr lang="en-US" dirty="0" smtClean="0">
                <a:solidFill>
                  <a:schemeClr val="tx2"/>
                </a:solidFill>
              </a:rPr>
              <a:t>.</a:t>
            </a:r>
            <a:endParaRPr lang="en-US" dirty="0">
              <a:solidFill>
                <a:schemeClr val="tx2"/>
              </a:solidFill>
            </a:endParaRPr>
          </a:p>
        </p:txBody>
      </p:sp>
      <p:sp>
        <p:nvSpPr>
          <p:cNvPr id="5" name="Rectangular Callout 4"/>
          <p:cNvSpPr/>
          <p:nvPr/>
        </p:nvSpPr>
        <p:spPr bwMode="auto">
          <a:xfrm>
            <a:off x="3497263" y="5980872"/>
            <a:ext cx="2960494"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smtClean="0">
                <a:solidFill>
                  <a:schemeClr val="tx2"/>
                </a:solidFill>
              </a:rPr>
              <a:t>红色箭头指向父亲节点</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xmlns=""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7056974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773124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39055037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25256966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51328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smtClean="0">
                <a:solidFill>
                  <a:srgbClr val="0000CC"/>
                </a:solidFill>
              </a:rPr>
              <a:t>路径</a:t>
            </a:r>
            <a:endParaRPr lang="en-US" sz="3600" b="1" dirty="0" smtClean="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smtClean="0"/>
              <a:t>一条</a:t>
            </a:r>
            <a:r>
              <a:rPr lang="zh-CN" altLang="en-US" sz="2400" b="1" i="1" dirty="0" smtClean="0">
                <a:solidFill>
                  <a:srgbClr val="FF0000"/>
                </a:solidFill>
              </a:rPr>
              <a:t>路径</a:t>
            </a:r>
            <a:r>
              <a:rPr lang="zh-CN" altLang="en-US" sz="2400" b="1" dirty="0" smtClean="0"/>
              <a:t>由一系列的节点组成，并且相邻两个节点之间有一条边相连</a:t>
            </a:r>
            <a:r>
              <a:rPr lang="en-US" sz="2400" b="1" dirty="0" smtClean="0"/>
              <a:t>  </a:t>
            </a:r>
          </a:p>
          <a:p>
            <a:r>
              <a:rPr lang="zh-CN" altLang="en-US" sz="2400" b="1" dirty="0" smtClean="0"/>
              <a:t>对于一条路径，如果它所包含的节点没有重复，则称之为一条</a:t>
            </a:r>
            <a:r>
              <a:rPr lang="zh-CN" altLang="en-US" sz="2400" b="1" i="1" dirty="0" smtClean="0">
                <a:solidFill>
                  <a:srgbClr val="FF0000"/>
                </a:solidFill>
              </a:rPr>
              <a:t>简单路径</a:t>
            </a:r>
            <a:r>
              <a:rPr lang="zh-CN" altLang="en-US" sz="2400" b="1" dirty="0" smtClean="0"/>
              <a:t>（在简单路径中，任何一个节点都不会被访问</a:t>
            </a:r>
            <a:r>
              <a:rPr lang="en-US" altLang="zh-CN" sz="2400" b="1" dirty="0" smtClean="0"/>
              <a:t>2</a:t>
            </a:r>
            <a:r>
              <a:rPr lang="zh-CN" altLang="en-US" sz="2400" b="1" dirty="0" smtClean="0"/>
              <a:t>次以上）</a:t>
            </a:r>
            <a:endParaRPr lang="en-US" sz="2400" b="1" dirty="0" smtClean="0"/>
          </a:p>
          <a:p>
            <a:r>
              <a:rPr lang="zh-CN" altLang="en-US" sz="2400" b="1" dirty="0" smtClean="0"/>
              <a:t>如果一条路径的起点和终点一致，则称之为</a:t>
            </a:r>
            <a:r>
              <a:rPr lang="zh-CN" altLang="en-US" sz="2400" b="1" i="1" dirty="0" smtClean="0">
                <a:solidFill>
                  <a:srgbClr val="FF0000"/>
                </a:solidFill>
              </a:rPr>
              <a:t>环</a:t>
            </a:r>
            <a:r>
              <a:rPr lang="en-US" sz="2400" b="1" dirty="0" smtClean="0"/>
              <a:t>     </a:t>
            </a:r>
            <a:r>
              <a:rPr lang="en-US" sz="2400" b="1" i="1" dirty="0" smtClean="0">
                <a:solidFill>
                  <a:srgbClr val="C00000"/>
                </a:solidFill>
              </a:rPr>
              <a:t>Example</a:t>
            </a:r>
            <a:r>
              <a:rPr lang="en-US" sz="2400" b="1" dirty="0" smtClean="0"/>
              <a:t>: </a:t>
            </a:r>
            <a:r>
              <a:rPr lang="en-US" sz="2400" b="1" i="1" dirty="0" smtClean="0"/>
              <a:t>v</a:t>
            </a:r>
            <a:r>
              <a:rPr lang="en-US" sz="2400" b="1" baseline="-25000" dirty="0" smtClean="0"/>
              <a:t>1</a:t>
            </a:r>
            <a:r>
              <a:rPr lang="en-US" sz="2400" b="1" dirty="0" smtClean="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smtClean="0"/>
              <a:t>v</a:t>
            </a:r>
            <a:r>
              <a:rPr lang="en-US" sz="2400" b="1" baseline="-25000" dirty="0" smtClean="0"/>
              <a:t>1</a:t>
            </a:r>
            <a:endParaRPr lang="en-US" sz="2400" b="1" baseline="-25000" dirty="0"/>
          </a:p>
          <a:p>
            <a:pPr marL="0" indent="0">
              <a:buNone/>
            </a:pPr>
            <a:endParaRPr lang="en-US" sz="2400" b="1" dirty="0" smtClean="0"/>
          </a:p>
          <a:p>
            <a:pPr marL="0" indent="0">
              <a:buNone/>
            </a:pPr>
            <a:endParaRPr lang="en-US" sz="2400" b="1" dirty="0" smtClean="0"/>
          </a:p>
          <a:p>
            <a:r>
              <a:rPr lang="zh-CN" altLang="en-US" sz="2400" b="1" dirty="0" smtClean="0"/>
              <a:t>如果一个图包含了一个环，则称之为</a:t>
            </a:r>
            <a:r>
              <a:rPr lang="zh-CN" altLang="en-US" sz="2400" b="1" i="1" dirty="0" smtClean="0">
                <a:solidFill>
                  <a:srgbClr val="FF0000"/>
                </a:solidFill>
              </a:rPr>
              <a:t>有环图</a:t>
            </a:r>
            <a:r>
              <a:rPr lang="zh-CN" altLang="en-US" sz="2400" b="1" dirty="0" smtClean="0"/>
              <a:t>，</a:t>
            </a:r>
            <a:endParaRPr lang="en-US" altLang="zh-CN" sz="2400" b="1" dirty="0" smtClean="0"/>
          </a:p>
          <a:p>
            <a:pPr marL="0" indent="0">
              <a:buNone/>
            </a:pPr>
            <a:r>
              <a:rPr lang="en-US" altLang="zh-CN" sz="2400" b="1" dirty="0"/>
              <a:t> </a:t>
            </a:r>
            <a:r>
              <a:rPr lang="en-US" altLang="zh-CN" sz="2400" b="1" dirty="0" smtClean="0"/>
              <a:t>   </a:t>
            </a:r>
            <a:r>
              <a:rPr lang="zh-CN" altLang="en-US" sz="2400" b="1" dirty="0" smtClean="0"/>
              <a:t>否则称之为</a:t>
            </a:r>
            <a:r>
              <a:rPr lang="zh-CN" altLang="en-US" sz="2400" b="1" i="1" dirty="0" smtClean="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xmlns=""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4109774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4477203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410262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22098805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360071947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xmlns="" val="7598699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289925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536432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694529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smtClean="0">
                <a:solidFill>
                  <a:srgbClr val="0000CC"/>
                </a:solidFill>
              </a:rPr>
              <a:t>Q</a:t>
            </a:r>
            <a:r>
              <a:rPr lang="en-US" sz="2200" dirty="0" smtClean="0">
                <a:solidFill>
                  <a:srgbClr val="0000CC"/>
                </a:solidFill>
              </a:rPr>
              <a:t> </a:t>
            </a:r>
            <a:r>
              <a:rPr lang="zh-CN" altLang="en-US" sz="2200" dirty="0" smtClean="0">
                <a:solidFill>
                  <a:srgbClr val="0000CC"/>
                </a:solidFill>
              </a:rPr>
              <a:t>为空</a:t>
            </a:r>
            <a:r>
              <a:rPr lang="en-US" sz="2200" dirty="0" smtClean="0">
                <a:solidFill>
                  <a:srgbClr val="0000CC"/>
                </a:solidFill>
              </a:rPr>
              <a:t>!</a:t>
            </a:r>
            <a:endParaRPr lang="en-US" sz="2200" dirty="0">
              <a:solidFill>
                <a:srgbClr val="0000CC"/>
              </a:solidFill>
            </a:endParaRPr>
          </a:p>
        </p:txBody>
      </p:sp>
    </p:spTree>
    <p:extLst>
      <p:ext uri="{BB962C8B-B14F-4D97-AF65-F5344CB8AC3E}">
        <p14:creationId xmlns:p14="http://schemas.microsoft.com/office/powerpoint/2010/main" xmlns=""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18197</TotalTime>
  <Words>8884</Words>
  <Application>Microsoft Office PowerPoint</Application>
  <PresentationFormat>全屏显示(4:3)</PresentationFormat>
  <Paragraphs>1540</Paragraphs>
  <Slides>148</Slides>
  <Notes>141</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148</vt:i4>
      </vt:variant>
    </vt:vector>
  </HeadingPairs>
  <TitlesOfParts>
    <vt:vector size="153" baseType="lpstr">
      <vt:lpstr>Default Design</vt:lpstr>
      <vt:lpstr>Equation</vt:lpstr>
      <vt:lpstr>公式</vt:lpstr>
      <vt:lpstr>MathType 6.0 Equation</vt:lpstr>
      <vt:lpstr>Microsoft 公式 3.0</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加权图指的是每条边都有一个权值的图，通常有一个边加权函数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BFS算法解析</vt:lpstr>
      <vt:lpstr>BFS的输出</vt:lpstr>
      <vt:lpstr>BFS举例</vt:lpstr>
      <vt:lpstr>BFS举例</vt:lpstr>
      <vt:lpstr> 深度优先搜索</vt:lpstr>
      <vt:lpstr>DFS算法</vt:lpstr>
      <vt:lpstr>DFS-Visit(u)过程</vt:lpstr>
      <vt:lpstr>DFS算法分析</vt:lpstr>
      <vt:lpstr>DFS算法分析</vt:lpstr>
      <vt:lpstr>DFS算法举例(1)</vt:lpstr>
      <vt:lpstr>DFS算法举例(2)</vt:lpstr>
      <vt:lpstr>DFS算法举例(3)</vt:lpstr>
      <vt:lpstr>DFS算法举例(4)</vt:lpstr>
      <vt:lpstr>DFS森林 </vt:lpstr>
      <vt:lpstr>DFS: 边的分类(1)</vt:lpstr>
      <vt:lpstr>DFS: 边的分类(2)</vt:lpstr>
      <vt:lpstr>DFS: 边的分类(3)</vt:lpstr>
      <vt:lpstr>DFS: 应用(1)</vt:lpstr>
      <vt:lpstr>DFS: 应用(2)</vt:lpstr>
      <vt:lpstr>拓扑排序</vt:lpstr>
      <vt:lpstr>拓扑排序</vt:lpstr>
      <vt:lpstr>拓扑排序：算法二</vt:lpstr>
      <vt:lpstr>举例</vt:lpstr>
      <vt:lpstr>举例: 另外一种拓扑排序</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生成树</vt:lpstr>
      <vt:lpstr>最小生成树(MST)</vt:lpstr>
      <vt:lpstr>Kruskal算法</vt:lpstr>
      <vt:lpstr>并查集 (1)</vt:lpstr>
      <vt:lpstr>并查集(2)</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vt:lpstr>
      <vt:lpstr>具体实现(1)</vt:lpstr>
      <vt:lpstr>具体实现(2)</vt:lpstr>
      <vt:lpstr>Prim算法: 伪代码</vt:lpstr>
      <vt:lpstr>Prim算法: 举例1 (1)</vt:lpstr>
      <vt:lpstr>Prim算法: 举例1(2)</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Prim算法分析</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残留网络举例</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基本的Ford-Fulkerson算法举例</vt:lpstr>
      <vt:lpstr>基本的Ford-Fulkerson算法举例</vt:lpstr>
      <vt:lpstr>基本的Ford-Fulkerson算法举例</vt:lpstr>
      <vt:lpstr>基本的Ford-Fulkerson算法举例</vt:lpstr>
      <vt:lpstr>基本的Ford-Fulkerson算法分析</vt:lpstr>
      <vt:lpstr>Edmonds-Karp算法</vt:lpstr>
      <vt:lpstr>Edmonds-Karp算法</vt:lpstr>
      <vt:lpstr>最短增益路径算法</vt:lpstr>
      <vt:lpstr>顶点标注 </vt:lpstr>
      <vt:lpstr>顶点标注 (cont.)</vt:lpstr>
      <vt:lpstr>例: 最短增益路径算法</vt:lpstr>
      <vt:lpstr>幻灯片 140</vt:lpstr>
      <vt:lpstr>幻灯片 141</vt:lpstr>
      <vt:lpstr>幻灯片 142</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szu</cp:lastModifiedBy>
  <cp:revision>881</cp:revision>
  <dcterms:created xsi:type="dcterms:W3CDTF">1998-05-26T01:10:06Z</dcterms:created>
  <dcterms:modified xsi:type="dcterms:W3CDTF">2017-12-13T14:08:25Z</dcterms:modified>
</cp:coreProperties>
</file>